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sldIdLst>
    <p:sldId id="260" r:id="rId2"/>
    <p:sldId id="258" r:id="rId3"/>
    <p:sldId id="347" r:id="rId4"/>
    <p:sldId id="342" r:id="rId5"/>
    <p:sldId id="343" r:id="rId6"/>
    <p:sldId id="259" r:id="rId7"/>
    <p:sldId id="261" r:id="rId8"/>
    <p:sldId id="264" r:id="rId9"/>
    <p:sldId id="262" r:id="rId10"/>
    <p:sldId id="348" r:id="rId11"/>
    <p:sldId id="263" r:id="rId12"/>
    <p:sldId id="265" r:id="rId13"/>
    <p:sldId id="266" r:id="rId14"/>
    <p:sldId id="341" r:id="rId15"/>
    <p:sldId id="267" r:id="rId16"/>
    <p:sldId id="268" r:id="rId17"/>
    <p:sldId id="269" r:id="rId18"/>
    <p:sldId id="270" r:id="rId19"/>
    <p:sldId id="271" r:id="rId20"/>
    <p:sldId id="272" r:id="rId21"/>
    <p:sldId id="344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4" r:id="rId32"/>
    <p:sldId id="285" r:id="rId33"/>
    <p:sldId id="288" r:id="rId34"/>
    <p:sldId id="289" r:id="rId35"/>
    <p:sldId id="290" r:id="rId36"/>
    <p:sldId id="293" r:id="rId37"/>
    <p:sldId id="345" r:id="rId38"/>
    <p:sldId id="294" r:id="rId39"/>
    <p:sldId id="296" r:id="rId40"/>
    <p:sldId id="297" r:id="rId41"/>
    <p:sldId id="298" r:id="rId42"/>
    <p:sldId id="299" r:id="rId43"/>
    <p:sldId id="301" r:id="rId44"/>
    <p:sldId id="302" r:id="rId45"/>
    <p:sldId id="303" r:id="rId46"/>
    <p:sldId id="304" r:id="rId47"/>
    <p:sldId id="346" r:id="rId48"/>
    <p:sldId id="305" r:id="rId49"/>
    <p:sldId id="306" r:id="rId50"/>
    <p:sldId id="307" r:id="rId51"/>
    <p:sldId id="308" r:id="rId52"/>
    <p:sldId id="309" r:id="rId53"/>
    <p:sldId id="310" r:id="rId54"/>
    <p:sldId id="312" r:id="rId55"/>
    <p:sldId id="313" r:id="rId56"/>
    <p:sldId id="314" r:id="rId57"/>
    <p:sldId id="316" r:id="rId58"/>
    <p:sldId id="317" r:id="rId59"/>
    <p:sldId id="319" r:id="rId60"/>
    <p:sldId id="320" r:id="rId61"/>
    <p:sldId id="321" r:id="rId62"/>
    <p:sldId id="323" r:id="rId63"/>
    <p:sldId id="326" r:id="rId64"/>
    <p:sldId id="327" r:id="rId65"/>
    <p:sldId id="328" r:id="rId66"/>
    <p:sldId id="329" r:id="rId67"/>
    <p:sldId id="330" r:id="rId68"/>
    <p:sldId id="340" r:id="rId69"/>
    <p:sldId id="334" r:id="rId70"/>
    <p:sldId id="335" r:id="rId71"/>
    <p:sldId id="336" r:id="rId72"/>
    <p:sldId id="337" r:id="rId73"/>
    <p:sldId id="338" r:id="rId74"/>
  </p:sldIdLst>
  <p:sldSz cx="10044113" cy="7740650"/>
  <p:notesSz cx="6858000" cy="9144000"/>
  <p:defaultTextStyle>
    <a:defPPr>
      <a:defRPr lang="es-MX"/>
    </a:defPPr>
    <a:lvl1pPr marL="0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1pPr>
    <a:lvl2pPr marL="508132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2pPr>
    <a:lvl3pPr marL="1016264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3pPr>
    <a:lvl4pPr marL="1524396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4pPr>
    <a:lvl5pPr marL="2032528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5pPr>
    <a:lvl6pPr marL="2540660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6pPr>
    <a:lvl7pPr marL="3048792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7pPr>
    <a:lvl8pPr marL="3556925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8pPr>
    <a:lvl9pPr marL="4065057" algn="l" defTabSz="1016264" rtl="0" eaLnBrk="1" latinLnBrk="0" hangingPunct="1">
      <a:defRPr sz="20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8" userDrawn="1">
          <p15:clr>
            <a:srgbClr val="A4A3A4"/>
          </p15:clr>
        </p15:guide>
        <p15:guide id="2" pos="31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0E97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4434" autoAdjust="0"/>
  </p:normalViewPr>
  <p:slideViewPr>
    <p:cSldViewPr snapToGrid="0">
      <p:cViewPr varScale="1">
        <p:scale>
          <a:sx n="43" d="100"/>
          <a:sy n="43" d="100"/>
        </p:scale>
        <p:origin x="1373" y="53"/>
      </p:cViewPr>
      <p:guideLst>
        <p:guide orient="horz" pos="2438"/>
        <p:guide pos="31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C9195-87C3-4D93-A7F9-E35AA645183D}" type="doc">
      <dgm:prSet loTypeId="urn:microsoft.com/office/officeart/2005/8/layout/cycle5" loCatId="cycle" qsTypeId="urn:microsoft.com/office/officeart/2005/8/quickstyle/simple3" qsCatId="simple" csTypeId="urn:microsoft.com/office/officeart/2005/8/colors/colorful2" csCatId="colorful" phldr="1"/>
      <dgm:spPr/>
    </dgm:pt>
    <dgm:pt modelId="{23422E45-4AE9-4C03-8532-B7169AB366FE}">
      <dgm:prSet phldrT="[Texto]" custT="1"/>
      <dgm:spPr/>
      <dgm:t>
        <a:bodyPr/>
        <a:lstStyle/>
        <a:p>
          <a:r>
            <a:rPr lang="es-MX" sz="2800" b="1" dirty="0" smtClean="0">
              <a:latin typeface="Arial Narrow" panose="020B0606020202030204" pitchFamily="34" charset="0"/>
            </a:rPr>
            <a:t>Presentar el funcionamiento del SIPOT</a:t>
          </a:r>
          <a:endParaRPr lang="es-MX" sz="2800" b="1" dirty="0">
            <a:latin typeface="Arial Narrow" panose="020B0606020202030204" pitchFamily="34" charset="0"/>
          </a:endParaRPr>
        </a:p>
      </dgm:t>
    </dgm:pt>
    <dgm:pt modelId="{BFA62150-FC73-4DF3-A72E-48B3CE079CFC}" type="parTrans" cxnId="{D36A35E5-F8E1-4EB8-8722-43A2E5547370}">
      <dgm:prSet/>
      <dgm:spPr/>
      <dgm:t>
        <a:bodyPr/>
        <a:lstStyle/>
        <a:p>
          <a:endParaRPr lang="es-MX" sz="1600"/>
        </a:p>
      </dgm:t>
    </dgm:pt>
    <dgm:pt modelId="{29EA926B-80D7-4265-92AA-4E83C905C5DD}" type="sibTrans" cxnId="{D36A35E5-F8E1-4EB8-8722-43A2E5547370}">
      <dgm:prSet/>
      <dgm:spPr/>
      <dgm:t>
        <a:bodyPr/>
        <a:lstStyle/>
        <a:p>
          <a:endParaRPr lang="es-MX" sz="1600"/>
        </a:p>
      </dgm:t>
    </dgm:pt>
    <dgm:pt modelId="{3DAE2FEE-D163-4B51-80E3-09B254BA3BB6}">
      <dgm:prSet phldrT="[Texto]" custT="1"/>
      <dgm:spPr/>
      <dgm:t>
        <a:bodyPr/>
        <a:lstStyle/>
        <a:p>
          <a:r>
            <a:rPr lang="es-MX" sz="2000" b="1" dirty="0" smtClean="0">
              <a:latin typeface="+mj-lt"/>
              <a:ea typeface="Times New Roman" pitchFamily="18" charset="0"/>
              <a:cs typeface="Calibri" pitchFamily="34" charset="0"/>
            </a:rPr>
            <a:t>Identificar las acciones que les corresponde atender de acuerdo a su rol</a:t>
          </a:r>
          <a:endParaRPr lang="es-MX" sz="2000" b="1" dirty="0">
            <a:latin typeface="+mj-lt"/>
          </a:endParaRPr>
        </a:p>
      </dgm:t>
    </dgm:pt>
    <dgm:pt modelId="{D9E65A2C-E907-400C-ACB6-5385789CB1CE}" type="parTrans" cxnId="{1C221E5C-EA2C-4D29-91DF-16A8A8F996DF}">
      <dgm:prSet/>
      <dgm:spPr/>
      <dgm:t>
        <a:bodyPr/>
        <a:lstStyle/>
        <a:p>
          <a:endParaRPr lang="es-MX" sz="1600"/>
        </a:p>
      </dgm:t>
    </dgm:pt>
    <dgm:pt modelId="{1371222C-D790-4DAD-9C0D-897FB7F5EE16}" type="sibTrans" cxnId="{1C221E5C-EA2C-4D29-91DF-16A8A8F996DF}">
      <dgm:prSet/>
      <dgm:spPr/>
      <dgm:t>
        <a:bodyPr/>
        <a:lstStyle/>
        <a:p>
          <a:endParaRPr lang="es-MX" sz="1600"/>
        </a:p>
      </dgm:t>
    </dgm:pt>
    <dgm:pt modelId="{1D235085-8B8F-4879-9E02-C9A857642F01}">
      <dgm:prSet phldrT="[Texto]" custT="1"/>
      <dgm:spPr/>
      <dgm:t>
        <a:bodyPr/>
        <a:lstStyle/>
        <a:p>
          <a:r>
            <a:rPr lang="es-MX" sz="2000" b="1" dirty="0" smtClean="0"/>
            <a:t>Brindar los conocimientos necesarios para atender las obligaciones en el SIPOT</a:t>
          </a:r>
          <a:endParaRPr lang="es-MX" sz="2000" b="1" dirty="0"/>
        </a:p>
      </dgm:t>
    </dgm:pt>
    <dgm:pt modelId="{92E72229-5181-473A-8566-0B27D5E5BE0E}" type="parTrans" cxnId="{B7A0EDE4-BCBA-4CD2-9AD0-DE07140E810A}">
      <dgm:prSet/>
      <dgm:spPr/>
      <dgm:t>
        <a:bodyPr/>
        <a:lstStyle/>
        <a:p>
          <a:endParaRPr lang="es-MX" sz="1600"/>
        </a:p>
      </dgm:t>
    </dgm:pt>
    <dgm:pt modelId="{49178394-0207-4C91-A6F7-94AF43AE66E0}" type="sibTrans" cxnId="{B7A0EDE4-BCBA-4CD2-9AD0-DE07140E810A}">
      <dgm:prSet/>
      <dgm:spPr/>
      <dgm:t>
        <a:bodyPr/>
        <a:lstStyle/>
        <a:p>
          <a:endParaRPr lang="es-MX" sz="1600"/>
        </a:p>
      </dgm:t>
    </dgm:pt>
    <dgm:pt modelId="{AA0AD3FA-AA9C-4B00-AF79-0C2A20F64248}" type="pres">
      <dgm:prSet presAssocID="{849C9195-87C3-4D93-A7F9-E35AA645183D}" presName="cycle" presStyleCnt="0">
        <dgm:presLayoutVars>
          <dgm:dir/>
          <dgm:resizeHandles val="exact"/>
        </dgm:presLayoutVars>
      </dgm:prSet>
      <dgm:spPr/>
    </dgm:pt>
    <dgm:pt modelId="{54B41DFB-B8DD-4C6C-B0A8-C93E719CCCC4}" type="pres">
      <dgm:prSet presAssocID="{23422E45-4AE9-4C03-8532-B7169AB366FE}" presName="node" presStyleLbl="node1" presStyleIdx="0" presStyleCnt="3" custScaleX="15945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0573D6-2811-430F-9DA7-1A4F6CFF527E}" type="pres">
      <dgm:prSet presAssocID="{23422E45-4AE9-4C03-8532-B7169AB366FE}" presName="spNode" presStyleCnt="0"/>
      <dgm:spPr/>
    </dgm:pt>
    <dgm:pt modelId="{9CCEF675-4F59-4D99-A5F4-9AC9FB01C6EE}" type="pres">
      <dgm:prSet presAssocID="{29EA926B-80D7-4265-92AA-4E83C905C5DD}" presName="sibTrans" presStyleLbl="sibTrans1D1" presStyleIdx="0" presStyleCnt="3"/>
      <dgm:spPr/>
      <dgm:t>
        <a:bodyPr/>
        <a:lstStyle/>
        <a:p>
          <a:endParaRPr lang="es-MX"/>
        </a:p>
      </dgm:t>
    </dgm:pt>
    <dgm:pt modelId="{4B7C9479-6833-4788-914E-26FA62DF5EA0}" type="pres">
      <dgm:prSet presAssocID="{3DAE2FEE-D163-4B51-80E3-09B254BA3BB6}" presName="node" presStyleLbl="node1" presStyleIdx="1" presStyleCnt="3" custScaleX="12596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6BD4F3-A797-4E49-B0C9-9AF7A213260A}" type="pres">
      <dgm:prSet presAssocID="{3DAE2FEE-D163-4B51-80E3-09B254BA3BB6}" presName="spNode" presStyleCnt="0"/>
      <dgm:spPr/>
    </dgm:pt>
    <dgm:pt modelId="{3B458D65-B43E-4425-91A5-F6A1B56F4160}" type="pres">
      <dgm:prSet presAssocID="{1371222C-D790-4DAD-9C0D-897FB7F5EE16}" presName="sibTrans" presStyleLbl="sibTrans1D1" presStyleIdx="1" presStyleCnt="3"/>
      <dgm:spPr/>
      <dgm:t>
        <a:bodyPr/>
        <a:lstStyle/>
        <a:p>
          <a:endParaRPr lang="es-MX"/>
        </a:p>
      </dgm:t>
    </dgm:pt>
    <dgm:pt modelId="{419AA03C-2BBB-4F6D-AA04-F855C6E8CED7}" type="pres">
      <dgm:prSet presAssocID="{1D235085-8B8F-4879-9E02-C9A857642F01}" presName="node" presStyleLbl="node1" presStyleIdx="2" presStyleCnt="3" custScaleX="15062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2B6060C-F53A-40F4-9D7D-1E63BF5F9400}" type="pres">
      <dgm:prSet presAssocID="{1D235085-8B8F-4879-9E02-C9A857642F01}" presName="spNode" presStyleCnt="0"/>
      <dgm:spPr/>
    </dgm:pt>
    <dgm:pt modelId="{2A44B0F3-C11F-4B45-A267-3B8EC23E10A0}" type="pres">
      <dgm:prSet presAssocID="{49178394-0207-4C91-A6F7-94AF43AE66E0}" presName="sibTrans" presStyleLbl="sibTrans1D1" presStyleIdx="2" presStyleCnt="3"/>
      <dgm:spPr/>
      <dgm:t>
        <a:bodyPr/>
        <a:lstStyle/>
        <a:p>
          <a:endParaRPr lang="es-MX"/>
        </a:p>
      </dgm:t>
    </dgm:pt>
  </dgm:ptLst>
  <dgm:cxnLst>
    <dgm:cxn modelId="{2C10872D-BD7C-4973-9674-552EFC4420A7}" type="presOf" srcId="{49178394-0207-4C91-A6F7-94AF43AE66E0}" destId="{2A44B0F3-C11F-4B45-A267-3B8EC23E10A0}" srcOrd="0" destOrd="0" presId="urn:microsoft.com/office/officeart/2005/8/layout/cycle5"/>
    <dgm:cxn modelId="{B7A0EDE4-BCBA-4CD2-9AD0-DE07140E810A}" srcId="{849C9195-87C3-4D93-A7F9-E35AA645183D}" destId="{1D235085-8B8F-4879-9E02-C9A857642F01}" srcOrd="2" destOrd="0" parTransId="{92E72229-5181-473A-8566-0B27D5E5BE0E}" sibTransId="{49178394-0207-4C91-A6F7-94AF43AE66E0}"/>
    <dgm:cxn modelId="{1A25D818-65A5-4EE8-9273-358BC1D916AB}" type="presOf" srcId="{849C9195-87C3-4D93-A7F9-E35AA645183D}" destId="{AA0AD3FA-AA9C-4B00-AF79-0C2A20F64248}" srcOrd="0" destOrd="0" presId="urn:microsoft.com/office/officeart/2005/8/layout/cycle5"/>
    <dgm:cxn modelId="{BFF29BC4-615F-45F5-BEA5-6035EA60B531}" type="presOf" srcId="{3DAE2FEE-D163-4B51-80E3-09B254BA3BB6}" destId="{4B7C9479-6833-4788-914E-26FA62DF5EA0}" srcOrd="0" destOrd="0" presId="urn:microsoft.com/office/officeart/2005/8/layout/cycle5"/>
    <dgm:cxn modelId="{D36A35E5-F8E1-4EB8-8722-43A2E5547370}" srcId="{849C9195-87C3-4D93-A7F9-E35AA645183D}" destId="{23422E45-4AE9-4C03-8532-B7169AB366FE}" srcOrd="0" destOrd="0" parTransId="{BFA62150-FC73-4DF3-A72E-48B3CE079CFC}" sibTransId="{29EA926B-80D7-4265-92AA-4E83C905C5DD}"/>
    <dgm:cxn modelId="{DA98674A-8FB2-4AF8-8BE8-0878930B2DE8}" type="presOf" srcId="{23422E45-4AE9-4C03-8532-B7169AB366FE}" destId="{54B41DFB-B8DD-4C6C-B0A8-C93E719CCCC4}" srcOrd="0" destOrd="0" presId="urn:microsoft.com/office/officeart/2005/8/layout/cycle5"/>
    <dgm:cxn modelId="{F98F0628-EFA9-4672-8DB4-E00E41187220}" type="presOf" srcId="{1D235085-8B8F-4879-9E02-C9A857642F01}" destId="{419AA03C-2BBB-4F6D-AA04-F855C6E8CED7}" srcOrd="0" destOrd="0" presId="urn:microsoft.com/office/officeart/2005/8/layout/cycle5"/>
    <dgm:cxn modelId="{23CAF248-A284-4FF3-87AA-EB366D40EBB2}" type="presOf" srcId="{1371222C-D790-4DAD-9C0D-897FB7F5EE16}" destId="{3B458D65-B43E-4425-91A5-F6A1B56F4160}" srcOrd="0" destOrd="0" presId="urn:microsoft.com/office/officeart/2005/8/layout/cycle5"/>
    <dgm:cxn modelId="{1C221E5C-EA2C-4D29-91DF-16A8A8F996DF}" srcId="{849C9195-87C3-4D93-A7F9-E35AA645183D}" destId="{3DAE2FEE-D163-4B51-80E3-09B254BA3BB6}" srcOrd="1" destOrd="0" parTransId="{D9E65A2C-E907-400C-ACB6-5385789CB1CE}" sibTransId="{1371222C-D790-4DAD-9C0D-897FB7F5EE16}"/>
    <dgm:cxn modelId="{6D6D842C-16DD-458D-A27B-65E0CC953688}" type="presOf" srcId="{29EA926B-80D7-4265-92AA-4E83C905C5DD}" destId="{9CCEF675-4F59-4D99-A5F4-9AC9FB01C6EE}" srcOrd="0" destOrd="0" presId="urn:microsoft.com/office/officeart/2005/8/layout/cycle5"/>
    <dgm:cxn modelId="{16D442F7-839F-48A2-B906-81AA371341C7}" type="presParOf" srcId="{AA0AD3FA-AA9C-4B00-AF79-0C2A20F64248}" destId="{54B41DFB-B8DD-4C6C-B0A8-C93E719CCCC4}" srcOrd="0" destOrd="0" presId="urn:microsoft.com/office/officeart/2005/8/layout/cycle5"/>
    <dgm:cxn modelId="{F7D858A3-3337-4A8E-BDEF-4EB0F29E3D38}" type="presParOf" srcId="{AA0AD3FA-AA9C-4B00-AF79-0C2A20F64248}" destId="{EE0573D6-2811-430F-9DA7-1A4F6CFF527E}" srcOrd="1" destOrd="0" presId="urn:microsoft.com/office/officeart/2005/8/layout/cycle5"/>
    <dgm:cxn modelId="{B30C1AA6-5045-4AE1-A2FD-0143D01722AA}" type="presParOf" srcId="{AA0AD3FA-AA9C-4B00-AF79-0C2A20F64248}" destId="{9CCEF675-4F59-4D99-A5F4-9AC9FB01C6EE}" srcOrd="2" destOrd="0" presId="urn:microsoft.com/office/officeart/2005/8/layout/cycle5"/>
    <dgm:cxn modelId="{ED752B6C-7D0A-478C-9EC5-75AD6034039D}" type="presParOf" srcId="{AA0AD3FA-AA9C-4B00-AF79-0C2A20F64248}" destId="{4B7C9479-6833-4788-914E-26FA62DF5EA0}" srcOrd="3" destOrd="0" presId="urn:microsoft.com/office/officeart/2005/8/layout/cycle5"/>
    <dgm:cxn modelId="{7631FC6A-C759-4437-A7AC-7E9BC5A0CCD1}" type="presParOf" srcId="{AA0AD3FA-AA9C-4B00-AF79-0C2A20F64248}" destId="{226BD4F3-A797-4E49-B0C9-9AF7A213260A}" srcOrd="4" destOrd="0" presId="urn:microsoft.com/office/officeart/2005/8/layout/cycle5"/>
    <dgm:cxn modelId="{F96DE40D-B0C5-481E-B35F-0A0D74C162CD}" type="presParOf" srcId="{AA0AD3FA-AA9C-4B00-AF79-0C2A20F64248}" destId="{3B458D65-B43E-4425-91A5-F6A1B56F4160}" srcOrd="5" destOrd="0" presId="urn:microsoft.com/office/officeart/2005/8/layout/cycle5"/>
    <dgm:cxn modelId="{7E39E981-D5B6-4F89-BC7A-AE3E1D2DF087}" type="presParOf" srcId="{AA0AD3FA-AA9C-4B00-AF79-0C2A20F64248}" destId="{419AA03C-2BBB-4F6D-AA04-F855C6E8CED7}" srcOrd="6" destOrd="0" presId="urn:microsoft.com/office/officeart/2005/8/layout/cycle5"/>
    <dgm:cxn modelId="{A7EFE36B-D56C-48E7-BBFF-ADA083419DAC}" type="presParOf" srcId="{AA0AD3FA-AA9C-4B00-AF79-0C2A20F64248}" destId="{F2B6060C-F53A-40F4-9D7D-1E63BF5F9400}" srcOrd="7" destOrd="0" presId="urn:microsoft.com/office/officeart/2005/8/layout/cycle5"/>
    <dgm:cxn modelId="{F07FCD18-24A1-4A35-925F-F462058ACD55}" type="presParOf" srcId="{AA0AD3FA-AA9C-4B00-AF79-0C2A20F64248}" destId="{2A44B0F3-C11F-4B45-A267-3B8EC23E10A0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41DFB-B8DD-4C6C-B0A8-C93E719CCCC4}">
      <dsp:nvSpPr>
        <dsp:cNvPr id="0" name=""/>
        <dsp:cNvSpPr/>
      </dsp:nvSpPr>
      <dsp:spPr>
        <a:xfrm>
          <a:off x="2534265" y="2185"/>
          <a:ext cx="4029358" cy="1642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latin typeface="Arial Narrow" panose="020B0606020202030204" pitchFamily="34" charset="0"/>
            </a:rPr>
            <a:t>Presentar el funcionamiento del SIPOT</a:t>
          </a:r>
          <a:endParaRPr lang="es-MX" sz="2800" b="1" kern="1200" dirty="0">
            <a:latin typeface="Arial Narrow" panose="020B0606020202030204" pitchFamily="34" charset="0"/>
          </a:endParaRPr>
        </a:p>
      </dsp:txBody>
      <dsp:txXfrm>
        <a:off x="2614444" y="82364"/>
        <a:ext cx="3869000" cy="1482122"/>
      </dsp:txXfrm>
    </dsp:sp>
    <dsp:sp modelId="{9CCEF675-4F59-4D99-A5F4-9AC9FB01C6EE}">
      <dsp:nvSpPr>
        <dsp:cNvPr id="0" name=""/>
        <dsp:cNvSpPr/>
      </dsp:nvSpPr>
      <dsp:spPr>
        <a:xfrm>
          <a:off x="1597397" y="1262965"/>
          <a:ext cx="4380482" cy="4380482"/>
        </a:xfrm>
        <a:custGeom>
          <a:avLst/>
          <a:gdLst/>
          <a:ahLst/>
          <a:cxnLst/>
          <a:rect l="0" t="0" r="0" b="0"/>
          <a:pathLst>
            <a:path>
              <a:moveTo>
                <a:pt x="3718922" y="621710"/>
              </a:moveTo>
              <a:arcTo wR="2190241" hR="2190241" stAng="18855772" swAng="188845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C9479-6833-4788-914E-26FA62DF5EA0}">
      <dsp:nvSpPr>
        <dsp:cNvPr id="0" name=""/>
        <dsp:cNvSpPr/>
      </dsp:nvSpPr>
      <dsp:spPr>
        <a:xfrm>
          <a:off x="4854311" y="3287546"/>
          <a:ext cx="3182874" cy="164248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latin typeface="+mj-lt"/>
              <a:ea typeface="Times New Roman" pitchFamily="18" charset="0"/>
              <a:cs typeface="Calibri" pitchFamily="34" charset="0"/>
            </a:rPr>
            <a:t>Identificar las acciones que les corresponde atender de acuerdo a su rol</a:t>
          </a:r>
          <a:endParaRPr lang="es-MX" sz="2000" b="1" kern="1200" dirty="0">
            <a:latin typeface="+mj-lt"/>
          </a:endParaRPr>
        </a:p>
      </dsp:txBody>
      <dsp:txXfrm>
        <a:off x="4934490" y="3367725"/>
        <a:ext cx="3022516" cy="1482122"/>
      </dsp:txXfrm>
    </dsp:sp>
    <dsp:sp modelId="{3B458D65-B43E-4425-91A5-F6A1B56F4160}">
      <dsp:nvSpPr>
        <dsp:cNvPr id="0" name=""/>
        <dsp:cNvSpPr/>
      </dsp:nvSpPr>
      <dsp:spPr>
        <a:xfrm>
          <a:off x="2358703" y="823425"/>
          <a:ext cx="4380482" cy="4380482"/>
        </a:xfrm>
        <a:custGeom>
          <a:avLst/>
          <a:gdLst/>
          <a:ahLst/>
          <a:cxnLst/>
          <a:rect l="0" t="0" r="0" b="0"/>
          <a:pathLst>
            <a:path>
              <a:moveTo>
                <a:pt x="2862089" y="4274893"/>
              </a:moveTo>
              <a:arcTo wR="2190241" hR="2190241" stAng="4328204" swAng="2143591"/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AA03C-2BBB-4F6D-AA04-F855C6E8CED7}">
      <dsp:nvSpPr>
        <dsp:cNvPr id="0" name=""/>
        <dsp:cNvSpPr/>
      </dsp:nvSpPr>
      <dsp:spPr>
        <a:xfrm>
          <a:off x="749022" y="3287546"/>
          <a:ext cx="3806233" cy="16424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Brindar los conocimientos necesarios para atender las obligaciones en el SIPOT</a:t>
          </a:r>
          <a:endParaRPr lang="es-MX" sz="2000" b="1" kern="1200" dirty="0"/>
        </a:p>
      </dsp:txBody>
      <dsp:txXfrm>
        <a:off x="829201" y="3367725"/>
        <a:ext cx="3645875" cy="1482122"/>
      </dsp:txXfrm>
    </dsp:sp>
    <dsp:sp modelId="{2A44B0F3-C11F-4B45-A267-3B8EC23E10A0}">
      <dsp:nvSpPr>
        <dsp:cNvPr id="0" name=""/>
        <dsp:cNvSpPr/>
      </dsp:nvSpPr>
      <dsp:spPr>
        <a:xfrm>
          <a:off x="3120009" y="1262965"/>
          <a:ext cx="4380482" cy="4380482"/>
        </a:xfrm>
        <a:custGeom>
          <a:avLst/>
          <a:gdLst/>
          <a:ahLst/>
          <a:cxnLst/>
          <a:rect l="0" t="0" r="0" b="0"/>
          <a:pathLst>
            <a:path>
              <a:moveTo>
                <a:pt x="67512" y="1650629"/>
              </a:moveTo>
              <a:arcTo wR="2190241" hR="2190241" stAng="11655772" swAng="1888456"/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FBA4B-368E-4D84-B5ED-B96F572F01A0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43000"/>
            <a:ext cx="4003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9A6E-EF9A-44C3-A555-3D4190BAC1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706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9A6E-EF9A-44C3-A555-3D4190BAC155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31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309" y="1266815"/>
            <a:ext cx="8537496" cy="2694893"/>
          </a:xfrm>
        </p:spPr>
        <p:txBody>
          <a:bodyPr anchor="b"/>
          <a:lstStyle>
            <a:lvl1pPr algn="ctr">
              <a:defRPr sz="659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514" y="4065633"/>
            <a:ext cx="7533085" cy="1868865"/>
          </a:xfrm>
        </p:spPr>
        <p:txBody>
          <a:bodyPr/>
          <a:lstStyle>
            <a:lvl1pPr marL="0" indent="0" algn="ctr">
              <a:buNone/>
              <a:defRPr sz="2636"/>
            </a:lvl1pPr>
            <a:lvl2pPr marL="502188" indent="0" algn="ctr">
              <a:buNone/>
              <a:defRPr sz="2197"/>
            </a:lvl2pPr>
            <a:lvl3pPr marL="1004377" indent="0" algn="ctr">
              <a:buNone/>
              <a:defRPr sz="1977"/>
            </a:lvl3pPr>
            <a:lvl4pPr marL="1506565" indent="0" algn="ctr">
              <a:buNone/>
              <a:defRPr sz="1757"/>
            </a:lvl4pPr>
            <a:lvl5pPr marL="2008754" indent="0" algn="ctr">
              <a:buNone/>
              <a:defRPr sz="1757"/>
            </a:lvl5pPr>
            <a:lvl6pPr marL="2510942" indent="0" algn="ctr">
              <a:buNone/>
              <a:defRPr sz="1757"/>
            </a:lvl6pPr>
            <a:lvl7pPr marL="3013131" indent="0" algn="ctr">
              <a:buNone/>
              <a:defRPr sz="1757"/>
            </a:lvl7pPr>
            <a:lvl8pPr marL="3515319" indent="0" algn="ctr">
              <a:buNone/>
              <a:defRPr sz="1757"/>
            </a:lvl8pPr>
            <a:lvl9pPr marL="4017508" indent="0" algn="ctr">
              <a:buNone/>
              <a:defRPr sz="1757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617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991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7819" y="412118"/>
            <a:ext cx="2165762" cy="655984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33" y="412118"/>
            <a:ext cx="6371734" cy="655984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98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951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02" y="1929789"/>
            <a:ext cx="8663047" cy="3219895"/>
          </a:xfrm>
        </p:spPr>
        <p:txBody>
          <a:bodyPr anchor="b"/>
          <a:lstStyle>
            <a:lvl1pPr>
              <a:defRPr sz="659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02" y="5180145"/>
            <a:ext cx="8663047" cy="1693267"/>
          </a:xfrm>
        </p:spPr>
        <p:txBody>
          <a:bodyPr/>
          <a:lstStyle>
            <a:lvl1pPr marL="0" indent="0">
              <a:buNone/>
              <a:defRPr sz="2636">
                <a:solidFill>
                  <a:schemeClr val="tx1"/>
                </a:solidFill>
              </a:defRPr>
            </a:lvl1pPr>
            <a:lvl2pPr marL="502188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79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33" y="2060590"/>
            <a:ext cx="4268748" cy="491137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832" y="2060590"/>
            <a:ext cx="4268748" cy="491137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044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412120"/>
            <a:ext cx="8663047" cy="149616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842" y="1897535"/>
            <a:ext cx="4249130" cy="929953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842" y="2827487"/>
            <a:ext cx="4249130" cy="41588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833" y="1897535"/>
            <a:ext cx="4270056" cy="929953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4833" y="2827487"/>
            <a:ext cx="4270056" cy="41588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052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796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242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6043"/>
            <a:ext cx="3239488" cy="1806152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056" y="1114512"/>
            <a:ext cx="5084832" cy="5500879"/>
          </a:xfrm>
        </p:spPr>
        <p:txBody>
          <a:bodyPr/>
          <a:lstStyle>
            <a:lvl1pPr>
              <a:defRPr sz="3515"/>
            </a:lvl1pPr>
            <a:lvl2pPr>
              <a:defRPr sz="3076"/>
            </a:lvl2pPr>
            <a:lvl3pPr>
              <a:defRPr sz="2636"/>
            </a:lvl3pPr>
            <a:lvl4pPr>
              <a:defRPr sz="2197"/>
            </a:lvl4pPr>
            <a:lvl5pPr>
              <a:defRPr sz="2197"/>
            </a:lvl5pPr>
            <a:lvl6pPr>
              <a:defRPr sz="2197"/>
            </a:lvl6pPr>
            <a:lvl7pPr>
              <a:defRPr sz="2197"/>
            </a:lvl7pPr>
            <a:lvl8pPr>
              <a:defRPr sz="2197"/>
            </a:lvl8pPr>
            <a:lvl9pPr>
              <a:defRPr sz="219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22195"/>
            <a:ext cx="3239488" cy="4302153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438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6043"/>
            <a:ext cx="3239488" cy="1806152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0056" y="1114512"/>
            <a:ext cx="5084832" cy="5500879"/>
          </a:xfrm>
        </p:spPr>
        <p:txBody>
          <a:bodyPr anchor="t"/>
          <a:lstStyle>
            <a:lvl1pPr marL="0" indent="0">
              <a:buNone/>
              <a:defRPr sz="3515"/>
            </a:lvl1pPr>
            <a:lvl2pPr marL="502188" indent="0">
              <a:buNone/>
              <a:defRPr sz="3076"/>
            </a:lvl2pPr>
            <a:lvl3pPr marL="1004377" indent="0">
              <a:buNone/>
              <a:defRPr sz="2636"/>
            </a:lvl3pPr>
            <a:lvl4pPr marL="1506565" indent="0">
              <a:buNone/>
              <a:defRPr sz="2197"/>
            </a:lvl4pPr>
            <a:lvl5pPr marL="2008754" indent="0">
              <a:buNone/>
              <a:defRPr sz="2197"/>
            </a:lvl5pPr>
            <a:lvl6pPr marL="2510942" indent="0">
              <a:buNone/>
              <a:defRPr sz="2197"/>
            </a:lvl6pPr>
            <a:lvl7pPr marL="3013131" indent="0">
              <a:buNone/>
              <a:defRPr sz="2197"/>
            </a:lvl7pPr>
            <a:lvl8pPr marL="3515319" indent="0">
              <a:buNone/>
              <a:defRPr sz="2197"/>
            </a:lvl8pPr>
            <a:lvl9pPr marL="4017508" indent="0">
              <a:buNone/>
              <a:defRPr sz="2197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22195"/>
            <a:ext cx="3239488" cy="4302153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214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33" y="412120"/>
            <a:ext cx="8663047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33" y="2060590"/>
            <a:ext cx="8663047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533" y="7174437"/>
            <a:ext cx="225992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7A6B1-A13A-42DF-8FCB-7C468E6A884F}" type="datetimeFigureOut">
              <a:rPr lang="es-MX" smtClean="0"/>
              <a:t>24/08/2016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7113" y="7174437"/>
            <a:ext cx="338988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3655" y="7174437"/>
            <a:ext cx="225992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F2AE-E668-42ED-ADE2-93D4311D78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4377" rtl="0" eaLnBrk="1" latinLnBrk="0" hangingPunct="1">
        <a:lnSpc>
          <a:spcPct val="90000"/>
        </a:lnSpc>
        <a:spcBef>
          <a:spcPct val="0"/>
        </a:spcBef>
        <a:buNone/>
        <a:defRPr sz="48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094" indent="-251094" algn="l" defTabSz="1004377" rtl="0" eaLnBrk="1" latinLnBrk="0" hangingPunct="1">
        <a:lnSpc>
          <a:spcPct val="90000"/>
        </a:lnSpc>
        <a:spcBef>
          <a:spcPts val="1098"/>
        </a:spcBef>
        <a:buFont typeface="Arial" panose="020B0604020202020204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53283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2pPr>
      <a:lvl3pPr marL="1255471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7" kern="1200">
          <a:solidFill>
            <a:schemeClr val="tx1"/>
          </a:solidFill>
          <a:latin typeface="+mn-lt"/>
          <a:ea typeface="+mn-ea"/>
          <a:cs typeface="+mn-cs"/>
        </a:defRPr>
      </a:lvl3pPr>
      <a:lvl4pPr marL="1757660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259848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762037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264225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766414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268602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218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04377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06565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08754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10942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13131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15319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1750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"/>
            <a:ext cx="10044113" cy="773890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80580" y="284914"/>
            <a:ext cx="4019229" cy="267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 smtClean="0">
                <a:solidFill>
                  <a:srgbClr val="FCFCFC"/>
                </a:solidFill>
              </a:rPr>
              <a:t>Plataforma Nacional de Transparencia</a:t>
            </a:r>
          </a:p>
          <a:p>
            <a:pPr algn="ctr"/>
            <a:r>
              <a:rPr lang="es-MX" sz="8000" dirty="0" smtClean="0">
                <a:solidFill>
                  <a:srgbClr val="FCFCFC"/>
                </a:solidFill>
              </a:rPr>
              <a:t>SIPOT</a:t>
            </a:r>
            <a:r>
              <a:rPr lang="es-MX" sz="4400" dirty="0" smtClean="0">
                <a:solidFill>
                  <a:srgbClr val="FCFCFC"/>
                </a:solidFill>
              </a:rPr>
              <a:t/>
            </a:r>
            <a:br>
              <a:rPr lang="es-MX" sz="4400" dirty="0" smtClean="0">
                <a:solidFill>
                  <a:srgbClr val="FCFCFC"/>
                </a:solidFill>
              </a:rPr>
            </a:b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612579" y="7128141"/>
            <a:ext cx="4320364" cy="80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094" indent="-251094" algn="l" defTabSz="1004377" rtl="0" eaLnBrk="1" latinLnBrk="0" hangingPunct="1">
              <a:lnSpc>
                <a:spcPct val="90000"/>
              </a:lnSpc>
              <a:spcBef>
                <a:spcPts val="1098"/>
              </a:spcBef>
              <a:buFont typeface="Arial" panose="020B0604020202020204" pitchFamily="34" charset="0"/>
              <a:buChar char="•"/>
              <a:defRPr sz="30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283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26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471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2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7660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9848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2037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225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6414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8602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MX" sz="20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Dirección General de Evaluación</a:t>
            </a:r>
            <a:endParaRPr lang="es-MX" sz="2000" dirty="0">
              <a:solidFill>
                <a:srgbClr val="610E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83"/>
            <a:ext cx="10044113" cy="774030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8757" y="156583"/>
            <a:ext cx="9610976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Relación Lineamientos-SIPOT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-1" r="28780" b="25002"/>
          <a:stretch/>
        </p:blipFill>
        <p:spPr bwMode="auto">
          <a:xfrm>
            <a:off x="445655" y="1583032"/>
            <a:ext cx="9346504" cy="448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22271" y="6082305"/>
            <a:ext cx="879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prstClr val="black"/>
                </a:solidFill>
                <a:latin typeface="Century Gothic" panose="020B0502020202020204"/>
              </a:rPr>
              <a:t>Cada uno de los criterios sustantivos de contenido y de actualización, corresponde a los campos que deberán llenarse en el formato de la Plataforma Nacional de Transparencia</a:t>
            </a:r>
          </a:p>
        </p:txBody>
      </p:sp>
    </p:spTree>
    <p:extLst>
      <p:ext uri="{BB962C8B-B14F-4D97-AF65-F5344CB8AC3E}">
        <p14:creationId xmlns:p14="http://schemas.microsoft.com/office/powerpoint/2010/main" val="4729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6758" y="231779"/>
            <a:ext cx="1032071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300" dirty="0">
                <a:solidFill>
                  <a:srgbClr val="FCFCFC"/>
                </a:solidFill>
                <a:latin typeface="+mj-lt"/>
              </a:rPr>
              <a:t>¿Quienes atenderán </a:t>
            </a:r>
            <a:r>
              <a:rPr lang="es-MX" sz="4300" dirty="0" smtClean="0">
                <a:solidFill>
                  <a:srgbClr val="FCFCFC"/>
                </a:solidFill>
                <a:latin typeface="+mj-lt"/>
              </a:rPr>
              <a:t>obligaciones </a:t>
            </a:r>
            <a:r>
              <a:rPr lang="es-MX" sz="4300" dirty="0">
                <a:solidFill>
                  <a:srgbClr val="FCFCFC"/>
                </a:solidFill>
                <a:latin typeface="+mj-lt"/>
              </a:rPr>
              <a:t>en SIPOT?</a:t>
            </a:r>
            <a:endParaRPr lang="es-MX" sz="4300" dirty="0"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3862" y="2520519"/>
            <a:ext cx="562964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>
              <a:buFont typeface="Arial" panose="020B0604020202020204" pitchFamily="34" charset="0"/>
              <a:buChar char="•"/>
            </a:pPr>
            <a:r>
              <a:rPr lang="es-MX" sz="2500" dirty="0" smtClean="0">
                <a:solidFill>
                  <a:prstClr val="black"/>
                </a:solidFill>
                <a:latin typeface="Century Gothic" panose="020B0502020202020204"/>
              </a:rPr>
              <a:t>El titular de la Unidad de Transparencia de cada Sujeto Obligado, denominado como:  </a:t>
            </a:r>
            <a:r>
              <a:rPr lang="es-MX" sz="2500" dirty="0" smtClean="0">
                <a:latin typeface="Century Gothic" panose="020B0502020202020204"/>
              </a:rPr>
              <a:t>“</a:t>
            </a:r>
            <a:r>
              <a:rPr lang="es-MX" sz="2500" b="1" dirty="0" smtClean="0">
                <a:latin typeface="Century Gothic" panose="020B0502020202020204"/>
              </a:rPr>
              <a:t>Administrador </a:t>
            </a:r>
            <a:r>
              <a:rPr lang="es-MX" sz="2500" b="1" dirty="0">
                <a:latin typeface="Century Gothic" panose="020B0502020202020204"/>
              </a:rPr>
              <a:t>de sujeto obligado</a:t>
            </a:r>
            <a:r>
              <a:rPr lang="es-MX" sz="2500" dirty="0" smtClean="0">
                <a:latin typeface="Century Gothic" panose="020B0502020202020204"/>
              </a:rPr>
              <a:t>”.</a:t>
            </a:r>
            <a:endParaRPr lang="es-MX" sz="2500" dirty="0">
              <a:latin typeface="Century Gothic" panose="020B0502020202020204"/>
            </a:endParaRPr>
          </a:p>
          <a:p>
            <a:pPr marL="285750" indent="-285750" algn="just" defTabSz="914400">
              <a:buFont typeface="Arial" panose="020B0604020202020204" pitchFamily="34" charset="0"/>
              <a:buChar char="•"/>
            </a:pPr>
            <a:endParaRPr lang="es-MX" sz="25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285750" indent="-285750" algn="just" defTabSz="914400">
              <a:buFont typeface="Arial" panose="020B0604020202020204" pitchFamily="34" charset="0"/>
              <a:buChar char="•"/>
            </a:pPr>
            <a:r>
              <a:rPr lang="es-MX" sz="2500" dirty="0" smtClean="0">
                <a:solidFill>
                  <a:prstClr val="black"/>
                </a:solidFill>
                <a:latin typeface="Century Gothic" panose="020B0502020202020204"/>
              </a:rPr>
              <a:t>El enlace designado </a:t>
            </a:r>
            <a:r>
              <a:rPr lang="es-MX" sz="2500" dirty="0">
                <a:solidFill>
                  <a:prstClr val="black"/>
                </a:solidFill>
                <a:latin typeface="Century Gothic" panose="020B0502020202020204"/>
              </a:rPr>
              <a:t>por </a:t>
            </a:r>
            <a:r>
              <a:rPr lang="es-MX" sz="2500" dirty="0" smtClean="0">
                <a:solidFill>
                  <a:prstClr val="black"/>
                </a:solidFill>
                <a:latin typeface="Century Gothic" panose="020B0502020202020204"/>
              </a:rPr>
              <a:t>el titular de la Unidad Administrativa </a:t>
            </a:r>
            <a:r>
              <a:rPr lang="es-MX" sz="2500" dirty="0">
                <a:solidFill>
                  <a:prstClr val="black"/>
                </a:solidFill>
                <a:latin typeface="Century Gothic" panose="020B0502020202020204"/>
              </a:rPr>
              <a:t>con el rol </a:t>
            </a:r>
            <a:r>
              <a:rPr lang="es-MX" sz="2500" b="1" dirty="0">
                <a:latin typeface="Century Gothic" panose="020B0502020202020204"/>
              </a:rPr>
              <a:t>“Administrador de Unidad Administrativa</a:t>
            </a:r>
            <a:r>
              <a:rPr lang="es-MX" sz="2500" b="1" dirty="0" smtClean="0">
                <a:latin typeface="Century Gothic" panose="020B0502020202020204"/>
              </a:rPr>
              <a:t>”.</a:t>
            </a:r>
            <a:endParaRPr lang="es-MX" sz="2500" b="1" dirty="0">
              <a:latin typeface="Century Gothic" panose="020B0502020202020204"/>
            </a:endParaRPr>
          </a:p>
        </p:txBody>
      </p:sp>
      <p:pic>
        <p:nvPicPr>
          <p:cNvPr id="10" name="Picture 2" descr="https://image.freepik.com/iconos-gratis/signo-de-interrogacion-en-la-cabeza-persona_318-587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0" r="13365"/>
          <a:stretch/>
        </p:blipFill>
        <p:spPr bwMode="auto">
          <a:xfrm>
            <a:off x="6208295" y="1930126"/>
            <a:ext cx="3465094" cy="47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1" y="1257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6665" y="73446"/>
            <a:ext cx="98707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800" dirty="0" smtClean="0">
                <a:solidFill>
                  <a:srgbClr val="FCFCFC"/>
                </a:solidFill>
                <a:latin typeface="+mj-lt"/>
              </a:rPr>
              <a:t>Actividades del Administrador de Sujeto Obligado </a:t>
            </a:r>
            <a:r>
              <a:rPr lang="es-MX" sz="3000" dirty="0" smtClean="0">
                <a:solidFill>
                  <a:srgbClr val="FCFCFC"/>
                </a:solidFill>
                <a:latin typeface="+mj-lt"/>
              </a:rPr>
              <a:t>(Titular de la UT)</a:t>
            </a:r>
            <a:endParaRPr lang="es-MX" sz="3000" dirty="0">
              <a:latin typeface="+mj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22305" y="3414121"/>
            <a:ext cx="4110867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Administración de unidades administrativas (alta, eliminación y modificación)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470569" y="3389038"/>
            <a:ext cx="3825116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Administración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de usuarios (alta, eliminación y modificación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)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91692" y="6692582"/>
            <a:ext cx="3808876" cy="70788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Relacionar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unidad administrativa con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formatos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06965" y="6686160"/>
            <a:ext cx="3788720" cy="71430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Carga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de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información en SIPOT.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2050" name="Picture 2" descr="https://thumbs.dreamstime.com/z/book-vector-icons-set-gray-isolated-grey-background-eps-file-available-339478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4" t="24898" r="1345" b="54621"/>
          <a:stretch/>
        </p:blipFill>
        <p:spPr bwMode="auto">
          <a:xfrm>
            <a:off x="1647316" y="1398484"/>
            <a:ext cx="2060844" cy="205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z/book-vector-icons-set-gray-isolated-grey-background-eps-file-available-339478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2035" r="76810" b="77485"/>
          <a:stretch/>
        </p:blipFill>
        <p:spPr bwMode="auto">
          <a:xfrm>
            <a:off x="6495581" y="1461546"/>
            <a:ext cx="1921887" cy="20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humbs.dreamstime.com/z/book-icons-set-2964988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3923" r="67693" b="74607"/>
          <a:stretch/>
        </p:blipFill>
        <p:spPr bwMode="auto">
          <a:xfrm>
            <a:off x="6495581" y="4954792"/>
            <a:ext cx="2251084" cy="17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png.clipart.me/graphics/previews/163/office-jobs-occupations-careers-staff-employee-help-desk-support-analyst-runner-manager-marketing-auditor-secretary-ceo-stick_1630968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70892" r="68695" b="2612"/>
          <a:stretch/>
        </p:blipFill>
        <p:spPr bwMode="auto">
          <a:xfrm>
            <a:off x="1484101" y="4637478"/>
            <a:ext cx="2224059" cy="21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6665" y="-22806"/>
            <a:ext cx="98707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800" dirty="0" smtClean="0">
                <a:solidFill>
                  <a:srgbClr val="FCFCFC"/>
                </a:solidFill>
                <a:latin typeface="+mj-lt"/>
              </a:rPr>
              <a:t>Actividades del Administrador de Unidad Administrativa</a:t>
            </a:r>
            <a:endParaRPr lang="es-MX" sz="3000" dirty="0">
              <a:latin typeface="+mj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46100" y="6650681"/>
            <a:ext cx="3106504" cy="70788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Cargar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la información al SIPOT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1686" y="6673831"/>
            <a:ext cx="3392905" cy="70788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Coordinarse con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otras unidades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administrativas.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24162" y="3474113"/>
            <a:ext cx="3338537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Organizar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la información conforme a los Lineamientos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Técnicos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90937" y="3474114"/>
            <a:ext cx="3163654" cy="101566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Preparar la información acorde a sus funciones y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atribuciones.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1" name="Picture 8" descr="https://thumbs.dreamstime.com/z/book-icons-set-2964988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3923" r="67693" b="74607"/>
          <a:stretch/>
        </p:blipFill>
        <p:spPr bwMode="auto">
          <a:xfrm>
            <a:off x="6101339" y="4961912"/>
            <a:ext cx="2251084" cy="17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l.static.fotolia.com/jpg/00/43/39/06/400_F_43390675_oqoOKOJrEg7WHR8bUk4N6FPCuCAmShH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t="2202" r="66054" b="48710"/>
          <a:stretch/>
        </p:blipFill>
        <p:spPr bwMode="auto">
          <a:xfrm>
            <a:off x="1111037" y="4602288"/>
            <a:ext cx="2168810" cy="20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l.static.fotolia.com/jpg/00/43/39/06/400_F_43390675_oqoOKOJrEg7WHR8bUk4N6FPCuCAmShH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3" t="62479" r="25370" b="3212"/>
          <a:stretch/>
        </p:blipFill>
        <p:spPr bwMode="auto">
          <a:xfrm>
            <a:off x="1253010" y="1417025"/>
            <a:ext cx="2026837" cy="205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st.depositphotos.com/1024516/1887/v/950/depositphotos_18877963-Book-icons-s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7" t="35681" r="2996" b="37487"/>
          <a:stretch/>
        </p:blipFill>
        <p:spPr bwMode="auto">
          <a:xfrm>
            <a:off x="6182794" y="1535493"/>
            <a:ext cx="2369810" cy="19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3332" y="292504"/>
            <a:ext cx="98707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800" dirty="0" smtClean="0">
                <a:solidFill>
                  <a:srgbClr val="FCFCFC"/>
                </a:solidFill>
                <a:latin typeface="+mj-lt"/>
              </a:rPr>
              <a:t>Consideraciones</a:t>
            </a:r>
            <a:endParaRPr lang="es-MX" sz="3000" dirty="0"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83524" y="5379497"/>
            <a:ext cx="3791540" cy="163121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La generación de las versiones públicas deberán aprobarse y definirse por el Comité de transparencia de cada Sujeto Obligado.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t="10069" r="8418" b="14930"/>
          <a:stretch/>
        </p:blipFill>
        <p:spPr>
          <a:xfrm>
            <a:off x="550619" y="1967395"/>
            <a:ext cx="3456004" cy="32456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43" y="2043223"/>
            <a:ext cx="3654548" cy="365454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84407" y="5468115"/>
            <a:ext cx="4095621" cy="201593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La información deberá cargarse en el SIPOT con fecha límite del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5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 de noviembre del 2016. El </a:t>
            </a:r>
            <a:r>
              <a:rPr lang="es-MX" sz="2000" dirty="0" err="1" smtClean="0">
                <a:solidFill>
                  <a:prstClr val="black"/>
                </a:solidFill>
                <a:latin typeface="Century Gothic" panose="020B0502020202020204"/>
              </a:rPr>
              <a:t>SNT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 está valorando ampliar este plazo.</a:t>
            </a:r>
          </a:p>
          <a:p>
            <a:pPr algn="just" defTabSz="914400"/>
            <a:endParaRPr lang="es-MX" sz="2500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93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"/>
            <a:ext cx="10044113" cy="773890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6679" y="3124200"/>
            <a:ext cx="5379721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8000" dirty="0" smtClean="0">
                <a:solidFill>
                  <a:srgbClr val="610E97"/>
                </a:solidFill>
              </a:rPr>
              <a:t>Referentes generales de Navegación en SIPOT</a:t>
            </a: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2400" y="819322"/>
            <a:ext cx="2305050" cy="196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dirty="0">
                <a:solidFill>
                  <a:srgbClr val="FCFCFC"/>
                </a:solidFill>
              </a:rPr>
              <a:t>2</a:t>
            </a: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1458" y="1381568"/>
            <a:ext cx="98707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dirty="0" smtClean="0">
                <a:solidFill>
                  <a:srgbClr val="610E97"/>
                </a:solidFill>
                <a:latin typeface="Century Gothic" panose="020B0502020202020204"/>
              </a:rPr>
              <a:t>Teclea la siguiente liga en tu explorador:</a:t>
            </a:r>
          </a:p>
          <a:p>
            <a:r>
              <a:rPr lang="es-MX" sz="3000" dirty="0" smtClean="0">
                <a:solidFill>
                  <a:srgbClr val="610E97"/>
                </a:solidFill>
                <a:latin typeface="Century Gothic" panose="020B0502020202020204"/>
              </a:rPr>
              <a:t>http</a:t>
            </a:r>
            <a:r>
              <a:rPr lang="es-MX" sz="3000" dirty="0">
                <a:solidFill>
                  <a:srgbClr val="610E97"/>
                </a:solidFill>
                <a:latin typeface="Century Gothic" panose="020B0502020202020204"/>
              </a:rPr>
              <a:t>://www.plataformadetransparencia.org.mx</a:t>
            </a:r>
            <a:endParaRPr lang="es-MX" sz="3000" dirty="0">
              <a:solidFill>
                <a:srgbClr val="610E97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145" t="10579" r="16626" b="11790"/>
          <a:stretch/>
        </p:blipFill>
        <p:spPr>
          <a:xfrm>
            <a:off x="445169" y="2292073"/>
            <a:ext cx="7856620" cy="47475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5169" y="7129783"/>
            <a:ext cx="6527842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Coloca tu nombre de usuario y contraseña</a:t>
            </a:r>
            <a:endParaRPr lang="es-MX" dirty="0">
              <a:solidFill>
                <a:srgbClr val="610E97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1167067" y="4884587"/>
            <a:ext cx="2045367" cy="1319346"/>
          </a:xfrm>
          <a:prstGeom prst="ellipse">
            <a:avLst/>
          </a:prstGeom>
          <a:noFill/>
          <a:ln w="76200"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abajo 8"/>
          <p:cNvSpPr/>
          <p:nvPr/>
        </p:nvSpPr>
        <p:spPr>
          <a:xfrm>
            <a:off x="1840836" y="6204423"/>
            <a:ext cx="697828" cy="897425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182917" y="217824"/>
            <a:ext cx="98707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800" dirty="0" smtClean="0">
                <a:solidFill>
                  <a:srgbClr val="FCFCFC"/>
                </a:solidFill>
                <a:latin typeface="+mj-lt"/>
              </a:rPr>
              <a:t>Ingreso</a:t>
            </a:r>
            <a:endParaRPr lang="es-MX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54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30" y="2237875"/>
            <a:ext cx="9002851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3793220" y="1591900"/>
            <a:ext cx="6527842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Desplázate a la parte superior de la pantalla</a:t>
            </a:r>
            <a:endParaRPr lang="es-MX" dirty="0">
              <a:solidFill>
                <a:srgbClr val="610E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37632"/>
          <a:stretch/>
        </p:blipFill>
        <p:spPr>
          <a:xfrm>
            <a:off x="478370" y="1876926"/>
            <a:ext cx="9087371" cy="5005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uadroTexto 4"/>
          <p:cNvSpPr txBox="1"/>
          <p:nvPr/>
        </p:nvSpPr>
        <p:spPr>
          <a:xfrm>
            <a:off x="520630" y="1450878"/>
            <a:ext cx="6527842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Da clic en inicio</a:t>
            </a:r>
            <a:endParaRPr lang="es-MX" dirty="0">
              <a:solidFill>
                <a:srgbClr val="610E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5" y="2449756"/>
            <a:ext cx="9346502" cy="40232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520630" y="1450878"/>
            <a:ext cx="8864002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Selecciona la opción “Portales de Obligaciones de Transparencia”.</a:t>
            </a:r>
            <a:endParaRPr lang="es-MX" dirty="0">
              <a:solidFill>
                <a:srgbClr val="610E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"/>
            <a:ext cx="10044113" cy="773890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20092" y="398053"/>
            <a:ext cx="8128485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dirty="0" smtClean="0">
                <a:solidFill>
                  <a:srgbClr val="FCFCFC"/>
                </a:solidFill>
              </a:rPr>
              <a:t>Antes de comenzar…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4019105" y="1801940"/>
            <a:ext cx="6021385" cy="4301148"/>
          </a:xfrm>
        </p:spPr>
        <p:txBody>
          <a:bodyPr>
            <a:noAutofit/>
          </a:bodyPr>
          <a:lstStyle/>
          <a:p>
            <a:pPr marL="857250" lvl="1" indent="-85725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6000" b="1" dirty="0" smtClean="0">
                <a:latin typeface="Century Gothic" panose="020B0502020202020204" pitchFamily="34" charset="0"/>
              </a:rPr>
              <a:t>Regístrate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2000" dirty="0">
                <a:latin typeface="Century Gothic" panose="020B0502020202020204" pitchFamily="34" charset="0"/>
              </a:rPr>
              <a:t>e</a:t>
            </a:r>
            <a:r>
              <a:rPr lang="es-MX" sz="2000" dirty="0" smtClean="0">
                <a:latin typeface="Century Gothic" panose="020B0502020202020204" pitchFamily="34" charset="0"/>
              </a:rPr>
              <a:t>n la lista de asistencia</a:t>
            </a:r>
          </a:p>
          <a:p>
            <a:pPr marL="857250" lvl="1" indent="-85725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6000" b="1" dirty="0" smtClean="0">
                <a:latin typeface="Century Gothic" panose="020B0502020202020204" pitchFamily="34" charset="0"/>
              </a:rPr>
              <a:t>Permanece</a:t>
            </a:r>
          </a:p>
          <a:p>
            <a:pPr marL="0" indent="-502189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Durante </a:t>
            </a:r>
            <a:r>
              <a:rPr lang="es-MX" sz="20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todo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el curso</a:t>
            </a:r>
          </a:p>
          <a:p>
            <a:pPr marL="857250" lvl="1" indent="-85725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6000" b="1" dirty="0" smtClean="0">
                <a:latin typeface="Century Gothic" panose="020B0502020202020204" pitchFamily="34" charset="0"/>
              </a:rPr>
              <a:t>Entrega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Ficha de registro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Evaluación de enseñanza aprendizaje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Evaluación de calidad</a:t>
            </a:r>
            <a:endParaRPr lang="es-MX" sz="2200" dirty="0" smtClean="0"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07140" y="6246919"/>
            <a:ext cx="56252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8000" b="1" dirty="0" smtClean="0"/>
              <a:t>¡Bienvenido!</a:t>
            </a:r>
            <a:endParaRPr lang="es-MX" sz="8000" b="1" dirty="0"/>
          </a:p>
        </p:txBody>
      </p:sp>
      <p:pic>
        <p:nvPicPr>
          <p:cNvPr id="11" name="Picture 4" descr="C:\Users\janeth.guzman\Documents\Janeth\2013\requisitosIFAI.gif"/>
          <p:cNvPicPr>
            <a:picLocks noChangeAspect="1" noChangeArrowheads="1"/>
          </p:cNvPicPr>
          <p:nvPr/>
        </p:nvPicPr>
        <p:blipFill rotWithShape="1">
          <a:blip r:embed="rId3" cstate="print"/>
          <a:srcRect l="5315" t="26507" r="64606" b="28059"/>
          <a:stretch/>
        </p:blipFill>
        <p:spPr bwMode="auto">
          <a:xfrm>
            <a:off x="420092" y="2349805"/>
            <a:ext cx="3275966" cy="33839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549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2917" y="217824"/>
            <a:ext cx="98707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800" dirty="0" smtClean="0">
                <a:solidFill>
                  <a:srgbClr val="FCFCFC"/>
                </a:solidFill>
                <a:latin typeface="+mj-lt"/>
              </a:rPr>
              <a:t>Menú por Perfil</a:t>
            </a:r>
            <a:endParaRPr lang="es-MX" sz="3000" dirty="0">
              <a:latin typeface="+mj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37045" y="5020993"/>
            <a:ext cx="5019675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00"/>
            <a:r>
              <a:rPr lang="es-MX" sz="2500" dirty="0">
                <a:latin typeface="Century Gothic" panose="020B0502020202020204" pitchFamily="34" charset="0"/>
              </a:rPr>
              <a:t>Habrá funciones en común, sin embargo, </a:t>
            </a:r>
            <a:r>
              <a:rPr lang="es-MX" sz="2500" dirty="0" smtClean="0">
                <a:latin typeface="Century Gothic" panose="020B0502020202020204" pitchFamily="34" charset="0"/>
              </a:rPr>
              <a:t>las opciones que serán visibles estarán determinadas por su perfil.</a:t>
            </a:r>
            <a:endParaRPr lang="es-MX" sz="2500" dirty="0">
              <a:latin typeface="Century Gothic" panose="020B0502020202020204" pitchFamily="34" charset="0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182917" y="1916961"/>
            <a:ext cx="5019675" cy="20159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00"/>
            <a:r>
              <a:rPr lang="es-MX" sz="2500" dirty="0">
                <a:latin typeface="Century Gothic" panose="020B0502020202020204" pitchFamily="34" charset="0"/>
              </a:rPr>
              <a:t>El menú que muestra el SIPOT depende del perfil de cada rol (</a:t>
            </a:r>
            <a:r>
              <a:rPr lang="es-MX" sz="2500" b="1" dirty="0">
                <a:latin typeface="Century Gothic" panose="020B0502020202020204" pitchFamily="34" charset="0"/>
              </a:rPr>
              <a:t>Administrador de sujeto obligado</a:t>
            </a:r>
            <a:r>
              <a:rPr lang="es-MX" sz="2500" dirty="0">
                <a:latin typeface="Century Gothic" panose="020B0502020202020204" pitchFamily="34" charset="0"/>
              </a:rPr>
              <a:t> o </a:t>
            </a:r>
            <a:r>
              <a:rPr lang="es-MX" sz="2500" b="1" dirty="0">
                <a:latin typeface="Century Gothic" panose="020B0502020202020204" pitchFamily="34" charset="0"/>
              </a:rPr>
              <a:t>Administrador de Unidad Administrativa).</a:t>
            </a:r>
            <a:endParaRPr lang="es-MX" sz="11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94" y="1638054"/>
            <a:ext cx="2906116" cy="31097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6" y="4233275"/>
            <a:ext cx="2996676" cy="32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2165" y="1402862"/>
            <a:ext cx="9163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Funciones para ambos perfiles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294813" y="3808421"/>
            <a:ext cx="3620835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CuadroTexto 30"/>
          <p:cNvSpPr txBox="1"/>
          <p:nvPr/>
        </p:nvSpPr>
        <p:spPr>
          <a:xfrm>
            <a:off x="3428890" y="3892270"/>
            <a:ext cx="10062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Editar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77" y="3863346"/>
            <a:ext cx="520289" cy="470737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3285291" y="4441915"/>
            <a:ext cx="3620835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CuadroTexto 33"/>
          <p:cNvSpPr txBox="1"/>
          <p:nvPr/>
        </p:nvSpPr>
        <p:spPr>
          <a:xfrm>
            <a:off x="3397302" y="4519897"/>
            <a:ext cx="13366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Eliminar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77" y="4502684"/>
            <a:ext cx="536457" cy="470986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3294813" y="5079953"/>
            <a:ext cx="3620835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CuadroTexto 36"/>
          <p:cNvSpPr txBox="1"/>
          <p:nvPr/>
        </p:nvSpPr>
        <p:spPr>
          <a:xfrm>
            <a:off x="3397302" y="5165499"/>
            <a:ext cx="22696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Primer página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3285291" y="5713867"/>
            <a:ext cx="3620835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34" y="5862705"/>
            <a:ext cx="498622" cy="371068"/>
          </a:xfrm>
          <a:prstGeom prst="rect">
            <a:avLst/>
          </a:prstGeom>
        </p:spPr>
      </p:pic>
      <p:sp>
        <p:nvSpPr>
          <p:cNvPr id="40" name="CuadroTexto 39"/>
          <p:cNvSpPr txBox="1"/>
          <p:nvPr/>
        </p:nvSpPr>
        <p:spPr>
          <a:xfrm>
            <a:off x="3397302" y="5792272"/>
            <a:ext cx="24541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Página anterior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8" y="5206005"/>
            <a:ext cx="512842" cy="377674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3294813" y="6367295"/>
            <a:ext cx="3620835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34" y="6498433"/>
            <a:ext cx="491530" cy="372487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3367722" y="6462599"/>
            <a:ext cx="26520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Página siguiente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3285291" y="7007722"/>
            <a:ext cx="3620835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CuadroTexto 45"/>
          <p:cNvSpPr txBox="1"/>
          <p:nvPr/>
        </p:nvSpPr>
        <p:spPr>
          <a:xfrm>
            <a:off x="3367722" y="7059800"/>
            <a:ext cx="22681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Última página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05" y="7167739"/>
            <a:ext cx="484419" cy="367099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1526316" y="2548623"/>
            <a:ext cx="6852125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9" name="Marcador de contenido 4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25" y="2649830"/>
            <a:ext cx="6176239" cy="320465"/>
          </a:xfrm>
        </p:spPr>
      </p:pic>
      <p:sp>
        <p:nvSpPr>
          <p:cNvPr id="50" name="Rectángulo 49"/>
          <p:cNvSpPr/>
          <p:nvPr/>
        </p:nvSpPr>
        <p:spPr>
          <a:xfrm>
            <a:off x="1526317" y="1917589"/>
            <a:ext cx="6883460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CuadroTexto 50"/>
          <p:cNvSpPr txBox="1"/>
          <p:nvPr/>
        </p:nvSpPr>
        <p:spPr>
          <a:xfrm>
            <a:off x="3322456" y="1992788"/>
            <a:ext cx="3265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Barra de paginación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1526316" y="3070660"/>
            <a:ext cx="6883460" cy="58516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12" y="3236507"/>
            <a:ext cx="1534241" cy="395423"/>
          </a:xfrm>
          <a:prstGeom prst="rect">
            <a:avLst/>
          </a:prstGeom>
        </p:spPr>
      </p:pic>
      <p:sp>
        <p:nvSpPr>
          <p:cNvPr id="54" name="CuadroTexto 53"/>
          <p:cNvSpPr txBox="1"/>
          <p:nvPr/>
        </p:nvSpPr>
        <p:spPr>
          <a:xfrm>
            <a:off x="1821447" y="3179102"/>
            <a:ext cx="2680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Diversos Botones</a:t>
            </a:r>
          </a:p>
        </p:txBody>
      </p:sp>
    </p:spTree>
    <p:extLst>
      <p:ext uri="{BB962C8B-B14F-4D97-AF65-F5344CB8AC3E}">
        <p14:creationId xmlns:p14="http://schemas.microsoft.com/office/powerpoint/2010/main" val="87997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2917" y="217824"/>
            <a:ext cx="98707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800" dirty="0" smtClean="0">
                <a:solidFill>
                  <a:srgbClr val="FCFCFC"/>
                </a:solidFill>
                <a:latin typeface="+mj-lt"/>
              </a:rPr>
              <a:t>Tipos de campos</a:t>
            </a:r>
            <a:endParaRPr lang="es-MX" sz="3000" dirty="0">
              <a:latin typeface="+mj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2439" y="2092196"/>
            <a:ext cx="9629446" cy="127528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326516" y="2176045"/>
            <a:ext cx="5248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Listas desplegables o catálogos)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2917" y="3344214"/>
            <a:ext cx="9638968" cy="630353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294929" y="3449274"/>
            <a:ext cx="46139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Campos de fechas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92439" y="4046439"/>
            <a:ext cx="9629446" cy="125791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182917" y="5291497"/>
            <a:ext cx="9638968" cy="630353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265348" y="5343575"/>
            <a:ext cx="3344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Campos numéricos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85" y="2173912"/>
            <a:ext cx="4913000" cy="10696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91" y="3475734"/>
            <a:ext cx="2836442" cy="3905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61" y="3866314"/>
            <a:ext cx="1798072" cy="26768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90" y="4097118"/>
            <a:ext cx="5376992" cy="96215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94928" y="4076047"/>
            <a:ext cx="308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Campos de Texto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90" y="5370180"/>
            <a:ext cx="5376992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1821" y="1655376"/>
            <a:ext cx="9870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Campos tipo tabla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0354" y="3107558"/>
            <a:ext cx="9830640" cy="241135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358331" y="3114033"/>
            <a:ext cx="27938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Campos tipo tabla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0354" y="5517160"/>
            <a:ext cx="9838966" cy="551191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326743" y="5014035"/>
            <a:ext cx="26480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dirty="0"/>
              <a:t>Campos de Texto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66" y="3303150"/>
            <a:ext cx="1864557" cy="3496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" y="3683123"/>
            <a:ext cx="8083494" cy="17802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79" y="3679280"/>
            <a:ext cx="1511127" cy="178023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43391" y="2440779"/>
            <a:ext cx="326050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s-MX" sz="2400" dirty="0"/>
              <a:t>Artículo 70 fracción XVII</a:t>
            </a:r>
          </a:p>
        </p:txBody>
      </p:sp>
    </p:spTree>
    <p:extLst>
      <p:ext uri="{BB962C8B-B14F-4D97-AF65-F5344CB8AC3E}">
        <p14:creationId xmlns:p14="http://schemas.microsoft.com/office/powerpoint/2010/main" val="25332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"/>
            <a:ext cx="10044113" cy="773890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3437188"/>
            <a:ext cx="8422105" cy="3444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7000" dirty="0" smtClean="0">
                <a:solidFill>
                  <a:srgbClr val="610E97"/>
                </a:solidFill>
              </a:rPr>
              <a:t>Responsabilidades del</a:t>
            </a:r>
          </a:p>
          <a:p>
            <a:pPr algn="ctr"/>
            <a:r>
              <a:rPr lang="es-MX" sz="7000" dirty="0" smtClean="0">
                <a:solidFill>
                  <a:srgbClr val="610E97"/>
                </a:solidFill>
              </a:rPr>
              <a:t>Administrador del Sujeto Obligado</a:t>
            </a:r>
          </a:p>
          <a:p>
            <a:pPr algn="ctr"/>
            <a:r>
              <a:rPr lang="es-MX" sz="4600" dirty="0" smtClean="0">
                <a:solidFill>
                  <a:srgbClr val="610E97"/>
                </a:solidFill>
              </a:rPr>
              <a:t>Titular de la Unidad de Transparencia</a:t>
            </a:r>
          </a:p>
          <a:p>
            <a:pPr algn="ctr"/>
            <a:endParaRPr lang="es-MX" sz="3600" dirty="0">
              <a:solidFill>
                <a:srgbClr val="FCFCFC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2400" y="819322"/>
            <a:ext cx="2305050" cy="196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dirty="0">
                <a:solidFill>
                  <a:srgbClr val="FCFCFC"/>
                </a:solidFill>
              </a:rPr>
              <a:t>3</a:t>
            </a: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6568" y="1492436"/>
            <a:ext cx="961097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300" dirty="0" smtClean="0">
                <a:latin typeface="Century Gothic" panose="020B0502020202020204" pitchFamily="34" charset="0"/>
              </a:rPr>
              <a:t>El administrador de Sujeto Obligado (</a:t>
            </a:r>
            <a:r>
              <a:rPr lang="es-MX" sz="2300" dirty="0">
                <a:latin typeface="Century Gothic" panose="020B0502020202020204" pitchFamily="34" charset="0"/>
              </a:rPr>
              <a:t>Titular de </a:t>
            </a:r>
            <a:r>
              <a:rPr lang="es-MX" sz="2300" dirty="0" smtClean="0">
                <a:latin typeface="Century Gothic" panose="020B0502020202020204" pitchFamily="34" charset="0"/>
              </a:rPr>
              <a:t>Unidad de Transparencia), es responsable de 3 principales actividades a ejecutar en el SIPOT:</a:t>
            </a:r>
          </a:p>
          <a:p>
            <a:pPr marL="574189" lvl="3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1800" dirty="0" smtClean="0">
              <a:solidFill>
                <a:srgbClr val="610E97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16568" y="95982"/>
            <a:ext cx="9610976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Responsabilidades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944564" y="6730100"/>
            <a:ext cx="50196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4189" lvl="3">
              <a:lnSpc>
                <a:spcPct val="100000"/>
              </a:lnSpc>
              <a:spcBef>
                <a:spcPts val="0"/>
              </a:spcBef>
            </a:pPr>
            <a:r>
              <a:rPr lang="es-MX" sz="2000" dirty="0" smtClean="0">
                <a:latin typeface="Century Gothic" panose="020B0502020202020204" pitchFamily="34" charset="0"/>
              </a:rPr>
              <a:t>Asignación de formatos a Unidades Administrativas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655262" y="4527340"/>
            <a:ext cx="4244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189" lvl="3" algn="ctr">
              <a:lnSpc>
                <a:spcPct val="100000"/>
              </a:lnSpc>
              <a:spcBef>
                <a:spcPts val="0"/>
              </a:spcBef>
            </a:pPr>
            <a:r>
              <a:rPr lang="es-MX" sz="2000" dirty="0" smtClean="0">
                <a:latin typeface="Century Gothic" panose="020B0502020202020204" pitchFamily="34" charset="0"/>
              </a:rPr>
              <a:t>Alta </a:t>
            </a:r>
            <a:r>
              <a:rPr lang="es-MX" sz="2000" dirty="0">
                <a:latin typeface="Century Gothic" panose="020B0502020202020204" pitchFamily="34" charset="0"/>
              </a:rPr>
              <a:t>de Usuarios con perfil de Administrador de Unidades </a:t>
            </a:r>
            <a:r>
              <a:rPr lang="es-MX" sz="2000" dirty="0" smtClean="0">
                <a:latin typeface="Century Gothic" panose="020B0502020202020204" pitchFamily="34" charset="0"/>
              </a:rPr>
              <a:t>Administrativas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69805" y="4540268"/>
            <a:ext cx="2950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189" lvl="3" algn="ctr">
              <a:lnSpc>
                <a:spcPct val="100000"/>
              </a:lnSpc>
              <a:spcBef>
                <a:spcPts val="0"/>
              </a:spcBef>
            </a:pPr>
            <a:r>
              <a:rPr lang="es-MX" sz="2000" dirty="0">
                <a:latin typeface="Century Gothic" panose="020B0502020202020204" pitchFamily="34" charset="0"/>
              </a:rPr>
              <a:t>Alta de Unidades </a:t>
            </a:r>
            <a:r>
              <a:rPr lang="es-MX" sz="2000" dirty="0" smtClean="0">
                <a:latin typeface="Century Gothic" panose="020B0502020202020204" pitchFamily="34" charset="0"/>
              </a:rPr>
              <a:t>Administrativas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71745" t="2481" r="22058" b="82621"/>
          <a:stretch/>
        </p:blipFill>
        <p:spPr>
          <a:xfrm rot="16200000">
            <a:off x="1239357" y="2974205"/>
            <a:ext cx="1636295" cy="1612023"/>
          </a:xfrm>
          <a:prstGeom prst="rect">
            <a:avLst/>
          </a:prstGeom>
        </p:spPr>
      </p:pic>
      <p:pic>
        <p:nvPicPr>
          <p:cNvPr id="2050" name="Picture 2" descr="http://www.singladura.net/imagenes/auxiliares/pictograma-proyectado_001/detalle-pictograma-proyectado-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9" t="2380" r="1046" b="82772"/>
          <a:stretch/>
        </p:blipFill>
        <p:spPr bwMode="auto">
          <a:xfrm>
            <a:off x="6930189" y="2935704"/>
            <a:ext cx="1660358" cy="16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6432" t="61322" r="57594" b="24132"/>
          <a:stretch/>
        </p:blipFill>
        <p:spPr>
          <a:xfrm>
            <a:off x="4211053" y="4957011"/>
            <a:ext cx="1776903" cy="177308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45834" y="3557774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 smtClean="0">
                <a:latin typeface="Century Gothic" panose="020B0502020202020204" pitchFamily="34" charset="0"/>
              </a:rPr>
              <a:t>1</a:t>
            </a:r>
            <a:endParaRPr lang="es-MX" sz="7000" b="1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73064" y="3559085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478131" y="5645756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 smtClean="0">
                <a:latin typeface="Century Gothic" panose="020B0502020202020204" pitchFamily="34" charset="0"/>
              </a:rPr>
              <a:t>3</a:t>
            </a:r>
            <a:endParaRPr lang="es-MX" sz="7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8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16568" y="95982"/>
            <a:ext cx="9610976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Alta de Unidades Administrativas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6568" y="1577672"/>
            <a:ext cx="9610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Para realizar el alta de unidad administrativa, localiza </a:t>
            </a:r>
            <a:r>
              <a:rPr lang="es-MX" sz="2000" dirty="0">
                <a:latin typeface="Century Gothic" panose="020B0502020202020204" pitchFamily="34" charset="0"/>
              </a:rPr>
              <a:t>en el menú de SIPOT </a:t>
            </a:r>
            <a:r>
              <a:rPr lang="es-MX" sz="2000" dirty="0" smtClean="0">
                <a:latin typeface="Century Gothic" panose="020B0502020202020204" pitchFamily="34" charset="0"/>
              </a:rPr>
              <a:t>el botón “Unidad administrativa”, da clic y elige la opción “administración de unidades administrativas”.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9923" t="17699" r="33483" b="22761"/>
          <a:stretch/>
        </p:blipFill>
        <p:spPr>
          <a:xfrm>
            <a:off x="1732547" y="2607344"/>
            <a:ext cx="7363326" cy="4355431"/>
          </a:xfrm>
          <a:prstGeom prst="rect">
            <a:avLst/>
          </a:prstGeom>
        </p:spPr>
      </p:pic>
      <p:sp>
        <p:nvSpPr>
          <p:cNvPr id="8" name="Flecha abajo 7"/>
          <p:cNvSpPr/>
          <p:nvPr/>
        </p:nvSpPr>
        <p:spPr>
          <a:xfrm rot="16200000">
            <a:off x="1239255" y="4369279"/>
            <a:ext cx="697828" cy="897425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04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59" y="2261937"/>
            <a:ext cx="7442868" cy="5049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sp>
        <p:nvSpPr>
          <p:cNvPr id="4" name="Rectángulo 3"/>
          <p:cNvSpPr/>
          <p:nvPr/>
        </p:nvSpPr>
        <p:spPr>
          <a:xfrm>
            <a:off x="216568" y="1445487"/>
            <a:ext cx="9610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En la parte superior izquierda localiza el botón “agregar” y dale clic.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35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1" y="3099527"/>
            <a:ext cx="9331823" cy="40472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216568" y="1445487"/>
            <a:ext cx="9610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A continuación saldrá una ventana con un código asignado por el sistema y un espacio para el nombre de la Unidad Administrativa, llénalo con el que te corresponda y dale aceptar para que se agregue.</a:t>
            </a:r>
            <a:endParaRPr lang="es-MX" dirty="0"/>
          </a:p>
        </p:txBody>
      </p:sp>
      <p:sp>
        <p:nvSpPr>
          <p:cNvPr id="2" name="Elipse 1"/>
          <p:cNvSpPr/>
          <p:nvPr/>
        </p:nvSpPr>
        <p:spPr>
          <a:xfrm>
            <a:off x="1636295" y="5678905"/>
            <a:ext cx="1684421" cy="6978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8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5" y="2815114"/>
            <a:ext cx="9394138" cy="4042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216568" y="1445487"/>
            <a:ext cx="9610976" cy="40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216568" y="1445487"/>
            <a:ext cx="9610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Puedes verificar que se haya guardado correctamente buscando tu unidad administrativa.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01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246"/>
            <a:ext cx="10044113" cy="773890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20092" y="398053"/>
            <a:ext cx="8128485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dirty="0" smtClean="0">
                <a:solidFill>
                  <a:srgbClr val="FCFCFC"/>
                </a:solidFill>
              </a:rPr>
              <a:t>Antes de comenzar…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205688" y="3696208"/>
            <a:ext cx="8079979" cy="953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6000" b="1" dirty="0"/>
              <a:t>https://goo.gl/2D5NBc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20092" y="1780674"/>
            <a:ext cx="9301424" cy="962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094" indent="-251094" algn="l" defTabSz="1004377" rtl="0" eaLnBrk="1" latinLnBrk="0" hangingPunct="1">
              <a:lnSpc>
                <a:spcPct val="90000"/>
              </a:lnSpc>
              <a:spcBef>
                <a:spcPts val="1098"/>
              </a:spcBef>
              <a:buFont typeface="Arial" panose="020B0604020202020204" pitchFamily="34" charset="0"/>
              <a:buChar char="•"/>
              <a:defRPr sz="30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283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26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471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2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7660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9848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2037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225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6414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8602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32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Enlace para descarga de la presentación y archivos de interés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3324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1" y="0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8" y="3007955"/>
            <a:ext cx="8508303" cy="40492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192506" y="1493712"/>
            <a:ext cx="9480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Century Gothic" panose="020B0502020202020204" pitchFamily="34" charset="0"/>
              </a:rPr>
              <a:t>Si necesitas realizar alguna modificación da clic en el lápiz. Si deseas eliminarlo, utiliza el bote. Para navegar entre páginas, localiza y da clic en el menú de la parte inferior.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411453" y="5101389"/>
            <a:ext cx="553452" cy="4331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7938468" y="6011859"/>
            <a:ext cx="411448" cy="3408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2630905" y="6563370"/>
            <a:ext cx="4203031" cy="4938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8662737" y="5101389"/>
            <a:ext cx="1381376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Edita el registro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8792321" y="6021622"/>
            <a:ext cx="1381376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Elimina registro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4653384" y="7110441"/>
            <a:ext cx="3946358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Menú para navegar entre páginas</a:t>
            </a:r>
            <a:endParaRPr lang="es-MX" dirty="0"/>
          </a:p>
        </p:txBody>
      </p:sp>
      <p:sp>
        <p:nvSpPr>
          <p:cNvPr id="11" name="Flecha abajo 10"/>
          <p:cNvSpPr/>
          <p:nvPr/>
        </p:nvSpPr>
        <p:spPr>
          <a:xfrm rot="16200000">
            <a:off x="8266921" y="5158211"/>
            <a:ext cx="271364" cy="481267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 abajo 11"/>
          <p:cNvSpPr/>
          <p:nvPr/>
        </p:nvSpPr>
        <p:spPr>
          <a:xfrm rot="16200000">
            <a:off x="8464060" y="5980800"/>
            <a:ext cx="271364" cy="481267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Flecha abajo 12"/>
          <p:cNvSpPr/>
          <p:nvPr/>
        </p:nvSpPr>
        <p:spPr>
          <a:xfrm rot="16200000">
            <a:off x="3878216" y="6725721"/>
            <a:ext cx="834123" cy="842212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31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92504" y="-553722"/>
            <a:ext cx="9610976" cy="2310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 smtClean="0">
                <a:solidFill>
                  <a:srgbClr val="FCFCFC"/>
                </a:solidFill>
              </a:rPr>
              <a:t>Alta de Usuarios con Rol de Administrador de Unidad Administrativa</a:t>
            </a:r>
            <a:endParaRPr lang="es-MX" sz="4000" dirty="0">
              <a:solidFill>
                <a:srgbClr val="FCFCFC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67" y="2755492"/>
            <a:ext cx="9360571" cy="3249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sp>
        <p:nvSpPr>
          <p:cNvPr id="7" name="CuadroTexto 6"/>
          <p:cNvSpPr txBox="1"/>
          <p:nvPr/>
        </p:nvSpPr>
        <p:spPr>
          <a:xfrm>
            <a:off x="491316" y="1602620"/>
            <a:ext cx="9182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Para dar de alta un usuario, dirígete a la parte superior, localiza el botón de “administración” y da clic en “usuarios”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0" y="2649030"/>
            <a:ext cx="7105179" cy="47485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sp>
        <p:nvSpPr>
          <p:cNvPr id="4" name="CuadroTexto 3"/>
          <p:cNvSpPr txBox="1"/>
          <p:nvPr/>
        </p:nvSpPr>
        <p:spPr>
          <a:xfrm>
            <a:off x="7793429" y="3727535"/>
            <a:ext cx="2245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n w="0"/>
                <a:latin typeface="Century Gothic" panose="020B0502020202020204" pitchFamily="34" charset="0"/>
              </a:rPr>
              <a:t>Registro de un nuevo usuario</a:t>
            </a:r>
            <a:endParaRPr lang="es-MX" sz="2000" dirty="0">
              <a:ln w="0"/>
              <a:latin typeface="Century Gothic" panose="020B0502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793429" y="5580118"/>
            <a:ext cx="261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n w="0"/>
                <a:latin typeface="Century Gothic" panose="020B0502020202020204" pitchFamily="34" charset="0"/>
              </a:rPr>
              <a:t>Usuarios creados por el sujeto obligado</a:t>
            </a:r>
            <a:endParaRPr lang="es-MX" sz="2000" dirty="0">
              <a:ln w="0"/>
              <a:latin typeface="Century Gothic" panose="020B0502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38515" y="1464926"/>
            <a:ext cx="9603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A continuación saldrán dos recuadros: el primero es para registrar un nuevo usuario, en él deberás capturar los datos del administrador </a:t>
            </a:r>
            <a:r>
              <a:rPr lang="es-MX" sz="2000" dirty="0">
                <a:latin typeface="Century Gothic" panose="020B0502020202020204" pitchFamily="34" charset="0"/>
              </a:rPr>
              <a:t>de Unidad </a:t>
            </a:r>
            <a:r>
              <a:rPr lang="es-MX" sz="2000" dirty="0" smtClean="0">
                <a:latin typeface="Century Gothic" panose="020B0502020202020204" pitchFamily="34" charset="0"/>
              </a:rPr>
              <a:t>Administrativa. En recuadro inferior, podrás verificar los que vas creando.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8" name="Flecha abajo 7"/>
          <p:cNvSpPr/>
          <p:nvPr/>
        </p:nvSpPr>
        <p:spPr>
          <a:xfrm rot="16200000">
            <a:off x="7134653" y="3740447"/>
            <a:ext cx="667844" cy="649708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abajo 8"/>
          <p:cNvSpPr/>
          <p:nvPr/>
        </p:nvSpPr>
        <p:spPr>
          <a:xfrm rot="16200000">
            <a:off x="7214010" y="5788994"/>
            <a:ext cx="667844" cy="649708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15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20" y="2326866"/>
            <a:ext cx="8621272" cy="44584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238515" y="1464926"/>
            <a:ext cx="960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Es necesario que llenes todos los datos y que le asignes un rol. 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6" y="2791326"/>
            <a:ext cx="8967780" cy="38452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238515" y="1464926"/>
            <a:ext cx="9603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También es indispensable que lo vincules a la unidad administrativa correspondiente. 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8515" y="6988479"/>
            <a:ext cx="837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Century Gothic" panose="020B0502020202020204" pitchFamily="34" charset="0"/>
              </a:rPr>
              <a:t>Para realizar esta acción es necesario </a:t>
            </a:r>
            <a:r>
              <a:rPr lang="es-MX" sz="2000" dirty="0" smtClean="0">
                <a:latin typeface="Century Gothic" panose="020B0502020202020204" pitchFamily="34" charset="0"/>
              </a:rPr>
              <a:t>que primero la des de alta.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54" y="3379397"/>
            <a:ext cx="7868652" cy="3443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7411453" y="5101389"/>
            <a:ext cx="553452" cy="4331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7866279" y="5843418"/>
            <a:ext cx="411448" cy="3408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8662737" y="5101389"/>
            <a:ext cx="1381376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Edita el registro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8792321" y="5901307"/>
            <a:ext cx="1381376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Elimina registro</a:t>
            </a:r>
            <a:endParaRPr lang="es-MX" dirty="0"/>
          </a:p>
        </p:txBody>
      </p:sp>
      <p:sp>
        <p:nvSpPr>
          <p:cNvPr id="11" name="Flecha abajo 10"/>
          <p:cNvSpPr/>
          <p:nvPr/>
        </p:nvSpPr>
        <p:spPr>
          <a:xfrm rot="16200000">
            <a:off x="8266921" y="5158211"/>
            <a:ext cx="271364" cy="481267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 abajo 11"/>
          <p:cNvSpPr/>
          <p:nvPr/>
        </p:nvSpPr>
        <p:spPr>
          <a:xfrm rot="16200000">
            <a:off x="8464060" y="5836422"/>
            <a:ext cx="271364" cy="481267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220397" y="1729629"/>
            <a:ext cx="9603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Da clic en los íconos en forma de lápiz y de bote en caso de querer editar o eliminar algún registro.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-505596"/>
            <a:ext cx="10044113" cy="2310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700" dirty="0" smtClean="0">
                <a:solidFill>
                  <a:srgbClr val="FCFCFC"/>
                </a:solidFill>
              </a:rPr>
              <a:t>Asignación de formatos a Unidades Administrativas</a:t>
            </a:r>
            <a:endParaRPr lang="es-MX" sz="3700" dirty="0">
              <a:solidFill>
                <a:srgbClr val="FCFCFC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0397" y="1370040"/>
            <a:ext cx="9603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Después de haber creado la unidad administrativa y los usuarios para los administradores de unidad administrativa, deberás asignar los formatos que deben completar. Para este efecto, nuevamente dirígete a inicio y da clic en “portales de obligaciones de transparencia.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334" t="13501" r="32627" b="11069"/>
          <a:stretch/>
        </p:blipFill>
        <p:spPr>
          <a:xfrm>
            <a:off x="778296" y="2848938"/>
            <a:ext cx="6928208" cy="4736080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3294992" y="4124620"/>
            <a:ext cx="2065283" cy="2739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083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-505596"/>
            <a:ext cx="10044113" cy="2310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700" dirty="0" smtClean="0">
                <a:solidFill>
                  <a:srgbClr val="FCFCFC"/>
                </a:solidFill>
              </a:rPr>
              <a:t>Asignación de formatos a Unidades Administrativas</a:t>
            </a:r>
            <a:endParaRPr lang="es-MX" sz="3700" dirty="0">
              <a:solidFill>
                <a:srgbClr val="FCFCFC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0397" y="1370040"/>
            <a:ext cx="9603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Localiza el botón de Unidad administrativa” y selecciona la opción: “relacionar unidad administrativa con formatos” 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374" t="13040" r="33344" b="10667"/>
          <a:stretch/>
        </p:blipFill>
        <p:spPr>
          <a:xfrm>
            <a:off x="819807" y="2310506"/>
            <a:ext cx="7499409" cy="5164964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387366" y="4829926"/>
            <a:ext cx="1891862" cy="561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4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0397" y="1370040"/>
            <a:ext cx="9603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En la siguiente pantalla localiza la unidad administrativa, verás como a un costado tiene una “X”. Esto significa que aún no tiene formatos asignados.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94" y="2458203"/>
            <a:ext cx="9247523" cy="41898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Elipse 6"/>
          <p:cNvSpPr/>
          <p:nvPr/>
        </p:nvSpPr>
        <p:spPr>
          <a:xfrm>
            <a:off x="1026419" y="4347320"/>
            <a:ext cx="8619398" cy="9225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320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8" y="2077954"/>
            <a:ext cx="9302043" cy="42025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220397" y="1370040"/>
            <a:ext cx="960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Localiza el signo “+” y da clic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3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33137" y="361120"/>
            <a:ext cx="7371161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dirty="0" smtClean="0">
                <a:solidFill>
                  <a:srgbClr val="FCFCFC"/>
                </a:solidFill>
              </a:rPr>
              <a:t>Objetivos</a:t>
            </a:r>
          </a:p>
          <a:p>
            <a:endParaRPr lang="es-MX" sz="4000" dirty="0">
              <a:solidFill>
                <a:srgbClr val="FCFCFC"/>
              </a:solidFill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026799675"/>
              </p:ext>
            </p:extLst>
          </p:nvPr>
        </p:nvGraphicFramePr>
        <p:xfrm>
          <a:off x="628951" y="1509823"/>
          <a:ext cx="8786209" cy="55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96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1" y="2256484"/>
            <a:ext cx="7250419" cy="4987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sp>
        <p:nvSpPr>
          <p:cNvPr id="4" name="CuadroTexto 3"/>
          <p:cNvSpPr txBox="1"/>
          <p:nvPr/>
        </p:nvSpPr>
        <p:spPr>
          <a:xfrm>
            <a:off x="7911209" y="2942726"/>
            <a:ext cx="1912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primero corresponde a los formatos </a:t>
            </a:r>
            <a:r>
              <a:rPr lang="es-MX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susceptibles a ser relacionados a la Unidad Administrativa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878844" y="5407963"/>
            <a:ext cx="2290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el de abajo irán apareciendo los que se van relacionando a la Unidad Administrativa</a:t>
            </a:r>
            <a:endParaRPr lang="es-MX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0397" y="1370040"/>
            <a:ext cx="960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En la siguiente ventana verás dos recuadros: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1035" y="2695074"/>
            <a:ext cx="7250419" cy="25266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124145" y="5765486"/>
            <a:ext cx="7250419" cy="9812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abajo 8"/>
          <p:cNvSpPr/>
          <p:nvPr/>
        </p:nvSpPr>
        <p:spPr>
          <a:xfrm rot="16200000">
            <a:off x="7203980" y="3835728"/>
            <a:ext cx="818452" cy="686594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 abajo 9"/>
          <p:cNvSpPr/>
          <p:nvPr/>
        </p:nvSpPr>
        <p:spPr>
          <a:xfrm rot="16200000">
            <a:off x="7179917" y="5821067"/>
            <a:ext cx="818452" cy="686594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3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2414235"/>
            <a:ext cx="6858001" cy="4981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220397" y="1370040"/>
            <a:ext cx="9603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Selecciona los formatos dando clic en el cuadro blanco de lado izquierdo y dale clic en agregar: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25642" y="3152275"/>
            <a:ext cx="745958" cy="17084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0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72" y="2185335"/>
            <a:ext cx="7095001" cy="54477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629273" y="5571555"/>
            <a:ext cx="6989654" cy="17166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10198" y="1440343"/>
            <a:ext cx="982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En el recuadro inferior verás que se van asignando a la Unidad Administrativa.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6" y="2286076"/>
            <a:ext cx="9405790" cy="45478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Elipse 4"/>
          <p:cNvSpPr/>
          <p:nvPr/>
        </p:nvSpPr>
        <p:spPr>
          <a:xfrm>
            <a:off x="288756" y="4231270"/>
            <a:ext cx="9405790" cy="9225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10198" y="1440343"/>
            <a:ext cx="982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Al finalizar la asignación, podrás verificar el éxito de la operación en la pantalla inicial en donde se indicará la cantidad de formatos vinculados.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7650" y="159039"/>
            <a:ext cx="10044113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500" dirty="0" smtClean="0">
                <a:solidFill>
                  <a:srgbClr val="FCFCFC"/>
                </a:solidFill>
              </a:rPr>
              <a:t>Consideraciones</a:t>
            </a:r>
            <a:endParaRPr lang="es-MX" sz="4500" dirty="0">
              <a:solidFill>
                <a:srgbClr val="FCFCFC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7650" y="1470201"/>
            <a:ext cx="947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Century Gothic" panose="020B0502020202020204" pitchFamily="34" charset="0"/>
              </a:rPr>
              <a:t>Cuando creas una unidad administrativa el sistema asigna un código de valor consecutivo y no puede modificarse. En caso de que el registro se elimine el código queda inhabilitado.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941" t="20923" r="9388" b="43404"/>
          <a:stretch/>
        </p:blipFill>
        <p:spPr>
          <a:xfrm>
            <a:off x="1239381" y="2535436"/>
            <a:ext cx="7565350" cy="13350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285123" y="3964825"/>
            <a:ext cx="947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Para modificar información de un usuario con perfil de administrador, es recomendable eliminarlo y volverlo a crear con las modificaciones realizadas.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-1" r="2195" b="44303"/>
          <a:stretch/>
        </p:blipFill>
        <p:spPr>
          <a:xfrm>
            <a:off x="1509969" y="4956425"/>
            <a:ext cx="6949227" cy="26448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03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"/>
            <a:ext cx="10044113" cy="773890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47649" y="3487320"/>
            <a:ext cx="7603959" cy="3300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5500" dirty="0" smtClean="0">
                <a:solidFill>
                  <a:srgbClr val="610E97"/>
                </a:solidFill>
              </a:rPr>
              <a:t>Actividad Compartida:</a:t>
            </a:r>
          </a:p>
          <a:p>
            <a:pPr algn="ctr"/>
            <a:r>
              <a:rPr lang="es-MX" sz="4000" dirty="0" smtClean="0">
                <a:solidFill>
                  <a:srgbClr val="610E97"/>
                </a:solidFill>
              </a:rPr>
              <a:t>Administrador de Sujeto Obligado y Administrador de Unidad Administrativa</a:t>
            </a: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2400" y="819322"/>
            <a:ext cx="2305050" cy="196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dirty="0">
                <a:solidFill>
                  <a:srgbClr val="FCFCFC"/>
                </a:solidFill>
              </a:rPr>
              <a:t>4</a:t>
            </a: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7651" y="86850"/>
            <a:ext cx="9064792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Carga de Información</a:t>
            </a:r>
          </a:p>
          <a:p>
            <a:r>
              <a:rPr lang="es-MX" sz="3500" dirty="0" smtClean="0">
                <a:solidFill>
                  <a:srgbClr val="FCFCFC"/>
                </a:solidFill>
              </a:rPr>
              <a:t>Modalidades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398404" y="1550154"/>
            <a:ext cx="9247299" cy="4470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kumimoji="0" lang="es-MX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Es</a:t>
            </a:r>
            <a:r>
              <a:rPr kumimoji="0" lang="es-MX" sz="20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 la actividad en común entre los administradores de sujeto obligado y los administradores de unidad administrativa</a:t>
            </a:r>
            <a:r>
              <a:rPr lang="es-MX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None/>
              <a:tabLst/>
              <a:defRPr/>
            </a:pPr>
            <a:r>
              <a:rPr lang="es-MX" sz="2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/>
              </a:rPr>
              <a:t>P</a:t>
            </a:r>
            <a:r>
              <a:rPr lang="es-MX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/>
              </a:rPr>
              <a:t>uede realizarse en 3 diferentes modalidades:</a:t>
            </a:r>
            <a:endParaRPr kumimoji="0" lang="es-MX" sz="2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97609" y="3108372"/>
            <a:ext cx="9247299" cy="284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Formulario web: </a:t>
            </a:r>
            <a:r>
              <a:rPr kumimoji="0" lang="es-MX" sz="2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Carga por pantalla en el SIPOT.</a:t>
            </a:r>
            <a:endParaRPr kumimoji="0" lang="es-MX" sz="25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Carga masivo (formato XLS</a:t>
            </a:r>
            <a:r>
              <a:rPr kumimoji="0" lang="es-MX" sz="25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)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:</a:t>
            </a:r>
            <a:r>
              <a:rPr kumimoji="0" lang="es-MX" sz="2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 Carga mediante los formatos establecidos en los LTG, descargados del mismo SIPOT.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Interoperabilidad de sistemas </a:t>
            </a:r>
            <a:r>
              <a:rPr kumimoji="0" lang="es-MX" sz="2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o Servicio web.</a:t>
            </a:r>
            <a:endParaRPr kumimoji="0" lang="es-MX" sz="2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252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8208" y="1418166"/>
            <a:ext cx="982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Para cargar la información deberás situarte en la página principal. Localizar el botón de “inicio” y dar clic en “portales de obligaciones de transparencia.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334" t="13501" r="32627" b="11069"/>
          <a:stretch/>
        </p:blipFill>
        <p:spPr>
          <a:xfrm>
            <a:off x="1067054" y="2541162"/>
            <a:ext cx="6928208" cy="4736080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3583750" y="3816844"/>
            <a:ext cx="2065283" cy="2739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134976"/>
            <a:ext cx="10044113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200" dirty="0" smtClean="0">
                <a:solidFill>
                  <a:srgbClr val="FCFCFC"/>
                </a:solidFill>
              </a:rPr>
              <a:t>Acceso a menú para Carga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4898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47" y="2271880"/>
            <a:ext cx="9393417" cy="4040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sp>
        <p:nvSpPr>
          <p:cNvPr id="4" name="CuadroTexto 3"/>
          <p:cNvSpPr txBox="1"/>
          <p:nvPr/>
        </p:nvSpPr>
        <p:spPr>
          <a:xfrm>
            <a:off x="110198" y="1440343"/>
            <a:ext cx="982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En la siguiente pantalla ubica el botón de “carga”, selecciona la opción “carga de información” y, posteriormente “capturar información”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88" y="2261937"/>
            <a:ext cx="8944336" cy="44516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110198" y="1440343"/>
            <a:ext cx="982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Selecciona el formato que deseas llenar y da clic.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33137" y="361120"/>
            <a:ext cx="4019229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Temario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20092" y="1780674"/>
            <a:ext cx="9301424" cy="5149514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2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1.- </a:t>
            </a:r>
            <a:r>
              <a:rPr lang="es-MX" sz="2200" dirty="0" smtClean="0">
                <a:latin typeface="Century Gothic" panose="020B0502020202020204" pitchFamily="34" charset="0"/>
              </a:rPr>
              <a:t>Introducción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2200" dirty="0" smtClean="0">
              <a:latin typeface="Century Gothic" panose="020B050202020202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2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2.-</a:t>
            </a:r>
            <a:r>
              <a:rPr lang="es-MX" sz="2200" dirty="0" smtClean="0">
                <a:latin typeface="Century Gothic" panose="020B0502020202020204" pitchFamily="34" charset="0"/>
              </a:rPr>
              <a:t> Referentes generales de navegación en SIPOT</a:t>
            </a:r>
          </a:p>
          <a:p>
            <a:pPr marL="502188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2.1</a:t>
            </a:r>
            <a:r>
              <a:rPr lang="es-MX" sz="1800" dirty="0" smtClean="0">
                <a:latin typeface="Century Gothic" panose="020B0502020202020204" pitchFamily="34" charset="0"/>
              </a:rPr>
              <a:t> Ingreso</a:t>
            </a:r>
          </a:p>
          <a:p>
            <a:pPr marL="502188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2.2 </a:t>
            </a:r>
            <a:r>
              <a:rPr lang="es-MX" sz="1800" dirty="0" smtClean="0">
                <a:latin typeface="Century Gothic" panose="020B0502020202020204" pitchFamily="34" charset="0"/>
              </a:rPr>
              <a:t>Menú por perfil</a:t>
            </a:r>
          </a:p>
          <a:p>
            <a:pPr marL="502188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2.3 </a:t>
            </a:r>
            <a:r>
              <a:rPr lang="es-MX" sz="1800" dirty="0" smtClean="0">
                <a:latin typeface="Century Gothic" panose="020B0502020202020204" pitchFamily="34" charset="0"/>
              </a:rPr>
              <a:t>Tipos de campos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2200" dirty="0">
              <a:latin typeface="Century Gothic" panose="020B050202020202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2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3.- </a:t>
            </a:r>
            <a:r>
              <a:rPr lang="es-MX" sz="2200" dirty="0" smtClean="0">
                <a:latin typeface="Century Gothic" panose="020B0502020202020204" pitchFamily="34" charset="0"/>
              </a:rPr>
              <a:t>Responsabilidades del </a:t>
            </a:r>
            <a:r>
              <a:rPr lang="es-MX" sz="2200" dirty="0">
                <a:latin typeface="Century Gothic" panose="020B0502020202020204" pitchFamily="34" charset="0"/>
              </a:rPr>
              <a:t>Administrador de Sujeto Obligado (Titular de </a:t>
            </a:r>
            <a:r>
              <a:rPr lang="es-MX" sz="2200" dirty="0" smtClean="0">
                <a:latin typeface="Century Gothic" panose="020B0502020202020204" pitchFamily="34" charset="0"/>
              </a:rPr>
              <a:t>UT)</a:t>
            </a:r>
          </a:p>
          <a:p>
            <a:pPr marL="574189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3.1 </a:t>
            </a:r>
            <a:r>
              <a:rPr lang="es-MX" sz="1800" dirty="0" smtClean="0">
                <a:latin typeface="Century Gothic" panose="020B0502020202020204" pitchFamily="34" charset="0"/>
              </a:rPr>
              <a:t>Alta de Unidades Administrativas </a:t>
            </a:r>
          </a:p>
          <a:p>
            <a:pPr marL="574189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3.2 </a:t>
            </a:r>
            <a:r>
              <a:rPr lang="es-MX" sz="1800" dirty="0" smtClean="0">
                <a:latin typeface="Century Gothic" panose="020B0502020202020204" pitchFamily="34" charset="0"/>
              </a:rPr>
              <a:t>Alta de Usuarios con perfil de Administrador de Unidades Administrativas</a:t>
            </a:r>
          </a:p>
          <a:p>
            <a:pPr marL="574189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3.3 </a:t>
            </a:r>
            <a:r>
              <a:rPr lang="es-MX" sz="1800" dirty="0" smtClean="0">
                <a:latin typeface="Century Gothic" panose="020B0502020202020204" pitchFamily="34" charset="0"/>
              </a:rPr>
              <a:t>Asignación de formatos a Unidades Administrativas</a:t>
            </a:r>
          </a:p>
          <a:p>
            <a:pPr marL="574189" lvl="3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1580" dirty="0" smtClean="0">
              <a:latin typeface="Century Gothic" panose="020B050202020202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2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4.- </a:t>
            </a:r>
            <a:r>
              <a:rPr lang="es-MX" sz="2200" dirty="0" smtClean="0">
                <a:latin typeface="Century Gothic" panose="020B0502020202020204" pitchFamily="34" charset="0"/>
              </a:rPr>
              <a:t>Actividad </a:t>
            </a:r>
            <a:r>
              <a:rPr lang="es-MX" sz="2200" dirty="0">
                <a:latin typeface="Century Gothic" panose="020B0502020202020204" pitchFamily="34" charset="0"/>
              </a:rPr>
              <a:t>Compartida (Titular UT y Unidades </a:t>
            </a:r>
            <a:r>
              <a:rPr lang="es-MX" sz="2200" dirty="0" smtClean="0">
                <a:latin typeface="Century Gothic" panose="020B0502020202020204" pitchFamily="34" charset="0"/>
              </a:rPr>
              <a:t>Administrativas)</a:t>
            </a:r>
          </a:p>
          <a:p>
            <a:pPr marL="502188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76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18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4.1 </a:t>
            </a:r>
            <a:r>
              <a:rPr lang="es-MX" sz="1800" dirty="0">
                <a:latin typeface="Century Gothic" panose="020B0502020202020204" pitchFamily="34" charset="0"/>
              </a:rPr>
              <a:t>Carga de </a:t>
            </a:r>
            <a:r>
              <a:rPr lang="es-MX" sz="1800" dirty="0" smtClean="0">
                <a:latin typeface="Century Gothic" panose="020B0502020202020204" pitchFamily="34" charset="0"/>
              </a:rPr>
              <a:t>información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1800" dirty="0">
              <a:latin typeface="Century Gothic" panose="020B050202020202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200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5.- </a:t>
            </a:r>
            <a:r>
              <a:rPr lang="es-MX" sz="2200" dirty="0" smtClean="0">
                <a:latin typeface="Century Gothic" panose="020B0502020202020204" pitchFamily="34" charset="0"/>
              </a:rPr>
              <a:t>Consideraciones </a:t>
            </a:r>
            <a:r>
              <a:rPr lang="es-MX" sz="2200" dirty="0">
                <a:latin typeface="Century Gothic" panose="020B0502020202020204" pitchFamily="34" charset="0"/>
              </a:rPr>
              <a:t>Orgánico – </a:t>
            </a:r>
            <a:r>
              <a:rPr lang="es-MX" sz="2200" dirty="0" smtClean="0">
                <a:latin typeface="Century Gothic" panose="020B0502020202020204" pitchFamily="34" charset="0"/>
              </a:rPr>
              <a:t>Administrativas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7723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37" y="2370728"/>
            <a:ext cx="8991838" cy="43449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110198" y="1440343"/>
            <a:ext cx="982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A continuación aparecerá otra ventana, con un menú en la parte superior. 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34799" b="34918"/>
          <a:stretch/>
        </p:blipFill>
        <p:spPr>
          <a:xfrm>
            <a:off x="639861" y="2731297"/>
            <a:ext cx="8562682" cy="40865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Flecha derecha 4"/>
          <p:cNvSpPr/>
          <p:nvPr/>
        </p:nvSpPr>
        <p:spPr>
          <a:xfrm>
            <a:off x="181845" y="3551421"/>
            <a:ext cx="916031" cy="637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10198" y="1440343"/>
            <a:ext cx="982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Para cargar la información por medio de formulario web, selecciona la opción “agregar registro”. 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134976"/>
            <a:ext cx="10044113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200" dirty="0" smtClean="0">
                <a:solidFill>
                  <a:srgbClr val="FCFCFC"/>
                </a:solidFill>
              </a:rPr>
              <a:t>Carga por formulario WEB (pantalla en SIPOT)</a:t>
            </a:r>
          </a:p>
        </p:txBody>
      </p:sp>
    </p:spTree>
    <p:extLst>
      <p:ext uri="{BB962C8B-B14F-4D97-AF65-F5344CB8AC3E}">
        <p14:creationId xmlns:p14="http://schemas.microsoft.com/office/powerpoint/2010/main" val="42306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6" y="2471198"/>
            <a:ext cx="7432647" cy="44595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3203" t="20615" r="24135" b="19919"/>
          <a:stretch/>
        </p:blipFill>
        <p:spPr>
          <a:xfrm>
            <a:off x="368216" y="2069416"/>
            <a:ext cx="1697527" cy="803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10198" y="1361513"/>
            <a:ext cx="982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Te aparecerá una nueva ventana en la que deberás completar los campos que se te indican.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87" y="2162956"/>
            <a:ext cx="7178925" cy="49896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Flecha abajo 4"/>
          <p:cNvSpPr/>
          <p:nvPr/>
        </p:nvSpPr>
        <p:spPr>
          <a:xfrm rot="10800000">
            <a:off x="7663239" y="2779337"/>
            <a:ext cx="433897" cy="1041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 derecha 6"/>
          <p:cNvSpPr/>
          <p:nvPr/>
        </p:nvSpPr>
        <p:spPr>
          <a:xfrm>
            <a:off x="518440" y="3300014"/>
            <a:ext cx="836912" cy="371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3203" t="20615" r="24135" b="19919"/>
          <a:stretch/>
        </p:blipFill>
        <p:spPr>
          <a:xfrm>
            <a:off x="161306" y="2162956"/>
            <a:ext cx="1641838" cy="777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110198" y="1361513"/>
            <a:ext cx="982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Si al darle guardar, hay algún dato faltante o incorrecto, se te indicará en la parte superior para tu validación y corrección.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134976"/>
            <a:ext cx="10044113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 smtClean="0">
                <a:solidFill>
                  <a:srgbClr val="FCFCFC"/>
                </a:solidFill>
              </a:rPr>
              <a:t>Carga por formato EXCEL (descargado de SIPOT)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24940" b="34918"/>
          <a:stretch/>
        </p:blipFill>
        <p:spPr>
          <a:xfrm>
            <a:off x="945930" y="2785253"/>
            <a:ext cx="8519279" cy="35317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Flecha abajo 4"/>
          <p:cNvSpPr/>
          <p:nvPr/>
        </p:nvSpPr>
        <p:spPr>
          <a:xfrm>
            <a:off x="5205569" y="2377175"/>
            <a:ext cx="583320" cy="8117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10198" y="1361513"/>
            <a:ext cx="982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Para cargar información por medio de la modalidad de “formato Excel descargado de SIPOT)”, dirígete al menú de carga de información y selecciona lo opción “descargar formato”.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4959"/>
          <a:stretch/>
        </p:blipFill>
        <p:spPr>
          <a:xfrm>
            <a:off x="723160" y="2262655"/>
            <a:ext cx="7317254" cy="51045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8962" t="15368" r="17127" b="11906"/>
          <a:stretch/>
        </p:blipFill>
        <p:spPr>
          <a:xfrm>
            <a:off x="279536" y="2033908"/>
            <a:ext cx="1935794" cy="10012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10198" y="1361513"/>
            <a:ext cx="982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Al dar clic verás que se comenzará a descargar un formato de Excel.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2" y="2850087"/>
            <a:ext cx="9453690" cy="31034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8962" t="15368" r="17127" b="11906"/>
          <a:stretch/>
        </p:blipFill>
        <p:spPr>
          <a:xfrm>
            <a:off x="322132" y="2069399"/>
            <a:ext cx="1890357" cy="977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10198" y="1361513"/>
            <a:ext cx="982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Cuando termine de descargarse, ábrelo y verás unas columnas como estas, mismas que deberás llenar con la información correspondiente: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2132" y="6114886"/>
            <a:ext cx="9069518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 defTabSz="914400"/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Con el propósito de no repetir un renglón en un listado principal, una tabla nos permitirá vincular el registro a varios renglones </a:t>
            </a:r>
            <a:r>
              <a:rPr lang="es-MX" sz="2000" b="1" dirty="0">
                <a:solidFill>
                  <a:prstClr val="black"/>
                </a:solidFill>
                <a:latin typeface="Century Gothic" panose="020B0502020202020204"/>
              </a:rPr>
              <a:t>mediante un número de identificación único</a:t>
            </a:r>
            <a:r>
              <a:rPr lang="es-MX" sz="2000" b="1" dirty="0" smtClean="0">
                <a:solidFill>
                  <a:prstClr val="black"/>
                </a:solidFill>
                <a:latin typeface="Century Gothic" panose="020B0502020202020204"/>
              </a:rPr>
              <a:t>.</a:t>
            </a: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400"/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PE. Artículo 70 fracción XVII</a:t>
            </a:r>
          </a:p>
          <a:p>
            <a:pPr algn="just" defTabSz="914400"/>
            <a:endParaRPr lang="es-MX" sz="2500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763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2" y="3986556"/>
            <a:ext cx="9625262" cy="201852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5" name="CuadroTexto 4"/>
          <p:cNvSpPr txBox="1"/>
          <p:nvPr/>
        </p:nvSpPr>
        <p:spPr>
          <a:xfrm>
            <a:off x="209425" y="2066363"/>
            <a:ext cx="982371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2000" b="1" dirty="0">
                <a:solidFill>
                  <a:prstClr val="black"/>
                </a:solidFill>
                <a:latin typeface="Century Gothic" panose="020B0502020202020204"/>
              </a:rPr>
              <a:t>PE. Artículo 70 fracción XVII</a:t>
            </a:r>
          </a:p>
          <a:p>
            <a:pPr algn="just" defTabSz="914400"/>
            <a:endParaRPr lang="es-MX" sz="2500" dirty="0">
              <a:solidFill>
                <a:prstClr val="black"/>
              </a:solidFill>
              <a:latin typeface="Century Gothic" panose="020B0502020202020204"/>
            </a:endParaRPr>
          </a:p>
          <a:p>
            <a:endParaRPr lang="es-MX" sz="2000" dirty="0" smtClean="0">
              <a:latin typeface="Century Gothic" panose="020B0502020202020204" pitchFamily="34" charset="0"/>
            </a:endParaRPr>
          </a:p>
          <a:p>
            <a:r>
              <a:rPr lang="es-MX" sz="2000" dirty="0" smtClean="0">
                <a:latin typeface="Century Gothic" panose="020B0502020202020204" pitchFamily="34" charset="0"/>
              </a:rPr>
              <a:t>De acuerdo a los siguiente criterios: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7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5" y="2436637"/>
            <a:ext cx="7395502" cy="254388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0198" y="1252226"/>
            <a:ext cx="982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Por ejemplo para llenar información diferente de la misma persona, a esta se le deberá asignar un número de identificación vinculado a una tabla secundaria en la que se desarrolle la información. Lo anterior con la finalidad de no repetir datos en la tabla principal.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" y="5137892"/>
            <a:ext cx="2960568" cy="11895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80" y="5042598"/>
            <a:ext cx="3869140" cy="2325873"/>
          </a:xfrm>
          <a:prstGeom prst="rect">
            <a:avLst/>
          </a:prstGeom>
        </p:spPr>
      </p:pic>
      <p:sp>
        <p:nvSpPr>
          <p:cNvPr id="8" name="Abrir llave 7"/>
          <p:cNvSpPr/>
          <p:nvPr/>
        </p:nvSpPr>
        <p:spPr>
          <a:xfrm>
            <a:off x="3890380" y="5362007"/>
            <a:ext cx="130533" cy="741364"/>
          </a:xfrm>
          <a:prstGeom prst="leftBrace">
            <a:avLst>
              <a:gd name="adj1" fmla="val 8333"/>
              <a:gd name="adj2" fmla="val 50926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/>
          <p:cNvSpPr/>
          <p:nvPr/>
        </p:nvSpPr>
        <p:spPr>
          <a:xfrm>
            <a:off x="3839209" y="6108963"/>
            <a:ext cx="208487" cy="1011540"/>
          </a:xfrm>
          <a:prstGeom prst="leftBrace">
            <a:avLst>
              <a:gd name="adj1" fmla="val 8333"/>
              <a:gd name="adj2" fmla="val 50926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 derecha 9"/>
          <p:cNvSpPr/>
          <p:nvPr/>
        </p:nvSpPr>
        <p:spPr>
          <a:xfrm rot="-540000">
            <a:off x="3044201" y="5644282"/>
            <a:ext cx="618307" cy="229151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 derecha 10"/>
          <p:cNvSpPr/>
          <p:nvPr/>
        </p:nvSpPr>
        <p:spPr>
          <a:xfrm rot="1773782">
            <a:off x="2998832" y="6170868"/>
            <a:ext cx="698352" cy="25761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2288891" y="5693682"/>
            <a:ext cx="716593" cy="21684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2294440" y="5905557"/>
            <a:ext cx="716593" cy="2196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200355" y="3505200"/>
            <a:ext cx="2575502" cy="14271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errar llave 13"/>
          <p:cNvSpPr/>
          <p:nvPr/>
        </p:nvSpPr>
        <p:spPr>
          <a:xfrm>
            <a:off x="7595857" y="3200400"/>
            <a:ext cx="500393" cy="184219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/>
          <p:cNvSpPr txBox="1"/>
          <p:nvPr/>
        </p:nvSpPr>
        <p:spPr>
          <a:xfrm>
            <a:off x="8227861" y="3402867"/>
            <a:ext cx="1823857" cy="163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Información diferente perteneciente a la misma persona.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4312" y="6532986"/>
            <a:ext cx="2916428" cy="101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 la persona se le asigna un número de identificación</a:t>
            </a:r>
            <a:endParaRPr lang="es-MX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368193" y="5199430"/>
            <a:ext cx="1717494" cy="163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Cuya información se desarrolla en una tabla secundaria</a:t>
            </a:r>
            <a:endParaRPr lang="es-MX" dirty="0"/>
          </a:p>
        </p:txBody>
      </p:sp>
      <p:sp>
        <p:nvSpPr>
          <p:cNvPr id="18" name="Flecha derecha 17"/>
          <p:cNvSpPr/>
          <p:nvPr/>
        </p:nvSpPr>
        <p:spPr>
          <a:xfrm>
            <a:off x="7941958" y="5152804"/>
            <a:ext cx="548923" cy="323056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 derecha 18"/>
          <p:cNvSpPr/>
          <p:nvPr/>
        </p:nvSpPr>
        <p:spPr>
          <a:xfrm rot="5400000">
            <a:off x="11336" y="5194248"/>
            <a:ext cx="733288" cy="28273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542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  <p:bldP spid="14" grpId="0" animBg="1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89" y="6160699"/>
            <a:ext cx="7270331" cy="69579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0198" y="1380563"/>
            <a:ext cx="982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Las tablas secundarias se encuentran en el mismo archivo de formatos pero en hojas diferentes.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9" y="2547013"/>
            <a:ext cx="9256884" cy="27620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9" y="2547013"/>
            <a:ext cx="9256884" cy="2484778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 rot="6780000">
            <a:off x="7042134" y="5444662"/>
            <a:ext cx="1609858" cy="31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58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"/>
            <a:ext cx="10044113" cy="773890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3677820"/>
            <a:ext cx="5967662" cy="267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8000" dirty="0" smtClean="0">
                <a:solidFill>
                  <a:srgbClr val="610E97"/>
                </a:solidFill>
              </a:rPr>
              <a:t>Introducción</a:t>
            </a: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2400" y="819322"/>
            <a:ext cx="2305050" cy="196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dirty="0" smtClean="0">
                <a:solidFill>
                  <a:srgbClr val="FCFCFC"/>
                </a:solidFill>
              </a:rPr>
              <a:t>1</a:t>
            </a: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804771" y="4200883"/>
            <a:ext cx="8010763" cy="3048405"/>
            <a:chOff x="4428113" y="4105682"/>
            <a:chExt cx="7410470" cy="2569033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864" y="6207925"/>
              <a:ext cx="4725059" cy="46679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113" y="4105682"/>
              <a:ext cx="7410470" cy="2123532"/>
            </a:xfrm>
            <a:prstGeom prst="rect">
              <a:avLst/>
            </a:prstGeom>
          </p:spPr>
        </p:pic>
      </p:grpSp>
      <p:sp>
        <p:nvSpPr>
          <p:cNvPr id="10" name="Flecha doblada 9"/>
          <p:cNvSpPr/>
          <p:nvPr/>
        </p:nvSpPr>
        <p:spPr>
          <a:xfrm rot="5400000">
            <a:off x="7128454" y="4208998"/>
            <a:ext cx="2656353" cy="880229"/>
          </a:xfrm>
          <a:prstGeom prst="bentArrow">
            <a:avLst>
              <a:gd name="adj1" fmla="val 25000"/>
              <a:gd name="adj2" fmla="val 22925"/>
              <a:gd name="adj3" fmla="val 25000"/>
              <a:gd name="adj4" fmla="val 43750"/>
            </a:avLst>
          </a:prstGeom>
          <a:solidFill>
            <a:srgbClr val="1F6F27"/>
          </a:solidFill>
          <a:ln>
            <a:solidFill>
              <a:srgbClr val="1F6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339099" y="4910068"/>
            <a:ext cx="7528064" cy="65028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dondear rectángulo de esquina sencilla 14"/>
          <p:cNvSpPr/>
          <p:nvPr/>
        </p:nvSpPr>
        <p:spPr>
          <a:xfrm>
            <a:off x="2339099" y="5602283"/>
            <a:ext cx="7528064" cy="838015"/>
          </a:xfrm>
          <a:prstGeom prst="round1Rect">
            <a:avLst/>
          </a:prstGeom>
          <a:noFill/>
          <a:ln w="38100">
            <a:solidFill>
              <a:srgbClr val="1F6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 doblada 10"/>
          <p:cNvSpPr/>
          <p:nvPr/>
        </p:nvSpPr>
        <p:spPr>
          <a:xfrm rot="5400000">
            <a:off x="7294596" y="3536544"/>
            <a:ext cx="2330653" cy="874805"/>
          </a:xfrm>
          <a:prstGeom prst="bentArrow">
            <a:avLst>
              <a:gd name="adj1" fmla="val 25000"/>
              <a:gd name="adj2" fmla="val 22925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242795" y="1398740"/>
            <a:ext cx="7938795" cy="2949424"/>
            <a:chOff x="7826101" y="1564742"/>
            <a:chExt cx="7783249" cy="30177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101" y="1564742"/>
              <a:ext cx="7783249" cy="2426181"/>
            </a:xfrm>
            <a:prstGeom prst="rect">
              <a:avLst/>
            </a:prstGeom>
            <a:solidFill>
              <a:schemeClr val="accent2"/>
            </a:solidFill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101" y="4010306"/>
              <a:ext cx="4981327" cy="572157"/>
            </a:xfrm>
            <a:prstGeom prst="rect">
              <a:avLst/>
            </a:prstGeom>
            <a:solidFill>
              <a:schemeClr val="accent2"/>
            </a:solidFill>
          </p:spPr>
        </p:pic>
      </p:grpSp>
      <p:sp>
        <p:nvSpPr>
          <p:cNvPr id="13" name="Rectángulo 12"/>
          <p:cNvSpPr/>
          <p:nvPr/>
        </p:nvSpPr>
        <p:spPr>
          <a:xfrm>
            <a:off x="6458004" y="2694891"/>
            <a:ext cx="1723586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>
            <a:off x="6501398" y="3195622"/>
            <a:ext cx="1723586" cy="317500"/>
          </a:xfrm>
          <a:prstGeom prst="rect">
            <a:avLst/>
          </a:prstGeom>
          <a:noFill/>
          <a:ln w="38100">
            <a:solidFill>
              <a:srgbClr val="1F6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24940" b="34918"/>
          <a:stretch/>
        </p:blipFill>
        <p:spPr>
          <a:xfrm>
            <a:off x="478683" y="2915427"/>
            <a:ext cx="9218770" cy="38217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echa abajo 3"/>
          <p:cNvSpPr/>
          <p:nvPr/>
        </p:nvSpPr>
        <p:spPr>
          <a:xfrm>
            <a:off x="3384473" y="2439637"/>
            <a:ext cx="631215" cy="951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10198" y="1380563"/>
            <a:ext cx="9823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Después de llenar y completar la tabla, deberás subirla a SIPOT, para este efecto, regresa a la página de carga, localiza en el menú la opción “adjuntar formato” y da clic.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"/>
            <a:ext cx="10044113" cy="77403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482" y="3557431"/>
            <a:ext cx="6061148" cy="39101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2876405"/>
            <a:ext cx="2305050" cy="994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10198" y="1380563"/>
            <a:ext cx="982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En la siguiente ventana da clic en “adjuntar” y vincula el lugar en donde se encuentra guardado tu archivo. Posteriormente da clic en “acción” y en el menú desplegable selecciona “añadir registros” si tu información es nueva. Si se trata de una modificación a otra existente, selecciona “sustituir información”.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6055024" y="5941595"/>
            <a:ext cx="2386466" cy="596900"/>
          </a:xfrm>
          <a:prstGeom prst="rightArrow">
            <a:avLst/>
          </a:prstGeom>
          <a:solidFill>
            <a:srgbClr val="B31166"/>
          </a:solidFill>
          <a:ln w="19050" cap="rnd" cmpd="sng" algn="ctr">
            <a:solidFill>
              <a:srgbClr val="B311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9" name="Flecha derecha 8"/>
          <p:cNvSpPr/>
          <p:nvPr/>
        </p:nvSpPr>
        <p:spPr>
          <a:xfrm rot="10800000">
            <a:off x="2491493" y="6538495"/>
            <a:ext cx="1572048" cy="596900"/>
          </a:xfrm>
          <a:prstGeom prst="rightArrow">
            <a:avLst/>
          </a:prstGeom>
          <a:solidFill>
            <a:srgbClr val="B31166"/>
          </a:solidFill>
          <a:ln w="19050" cap="rnd" cmpd="sng" algn="ctr">
            <a:solidFill>
              <a:srgbClr val="B311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465082" y="5755106"/>
            <a:ext cx="1492424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Nueva información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110197" y="6420569"/>
            <a:ext cx="2849571" cy="101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Para modificar información anteriormente cargada.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35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96" y="3086100"/>
            <a:ext cx="6515120" cy="42311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3" y="2256734"/>
            <a:ext cx="2524125" cy="10885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10198" y="1380563"/>
            <a:ext cx="982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Selecciona el año al que corresponde la información, en este caso será 2016 y da clic en aceptar.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73" y="2641895"/>
            <a:ext cx="8021554" cy="4373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3" y="2216739"/>
            <a:ext cx="1971659" cy="850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10198" y="1380563"/>
            <a:ext cx="982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En caso de que el sistema encuentre errores en el archivo, se indicarán en el recuadro de la parte inferior.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37461" y="5021316"/>
            <a:ext cx="7902466" cy="14346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errar llave 6"/>
          <p:cNvSpPr/>
          <p:nvPr/>
        </p:nvSpPr>
        <p:spPr>
          <a:xfrm>
            <a:off x="8651682" y="4876081"/>
            <a:ext cx="311369" cy="179726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8974807" y="5196022"/>
            <a:ext cx="1069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 smtClean="0"/>
              <a:t>Reporte de errores encontrados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0038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298" y="2892655"/>
            <a:ext cx="6597951" cy="3805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001" y="2521862"/>
            <a:ext cx="1719549" cy="7415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10198" y="1380563"/>
            <a:ext cx="982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Si fue cargado correctamente, el sistema te arrojará un acuse. Imprímelo y guárdalo como comprobante.</a:t>
            </a:r>
            <a:endParaRPr lang="es-MX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24" y="2785427"/>
            <a:ext cx="8418073" cy="41524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51" y="2589626"/>
            <a:ext cx="1940712" cy="836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216568" y="1445487"/>
            <a:ext cx="9610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</a:rPr>
              <a:t>Puedes verificar que se haya guardado correctamente tu información buscándola en el menú de carga.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66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0" y="2889699"/>
            <a:ext cx="7495151" cy="38579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6916654" y="4186989"/>
            <a:ext cx="553452" cy="4331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7371480" y="4929018"/>
            <a:ext cx="411448" cy="3408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8167938" y="4186989"/>
            <a:ext cx="1381376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Edita el registro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8297522" y="4986907"/>
            <a:ext cx="1381376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Elimina registro</a:t>
            </a:r>
            <a:endParaRPr lang="es-MX" dirty="0"/>
          </a:p>
        </p:txBody>
      </p:sp>
      <p:sp>
        <p:nvSpPr>
          <p:cNvPr id="10" name="Flecha abajo 9"/>
          <p:cNvSpPr/>
          <p:nvPr/>
        </p:nvSpPr>
        <p:spPr>
          <a:xfrm rot="16200000">
            <a:off x="7772122" y="4243811"/>
            <a:ext cx="271364" cy="481267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 abajo 10"/>
          <p:cNvSpPr/>
          <p:nvPr/>
        </p:nvSpPr>
        <p:spPr>
          <a:xfrm rot="16200000">
            <a:off x="7969261" y="4922022"/>
            <a:ext cx="271364" cy="481267"/>
          </a:xfrm>
          <a:prstGeom prst="downArrow">
            <a:avLst/>
          </a:prstGeom>
          <a:solidFill>
            <a:schemeClr val="bg1"/>
          </a:solidFill>
          <a:ln>
            <a:solidFill>
              <a:srgbClr val="610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336444" y="1497909"/>
            <a:ext cx="9480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Century Gothic" panose="020B0502020202020204" pitchFamily="34" charset="0"/>
              </a:rPr>
              <a:t>Si necesitas realizar alguna modificación da clic en el lápiz. Si deseas eliminarlo, utiliza el bote. Para navegar entre páginas, localiza y da clic en el menú de la parte inferior.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9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"/>
            <a:ext cx="10044113" cy="773890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47649" y="3487320"/>
            <a:ext cx="7603959" cy="3300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5500" dirty="0" smtClean="0">
                <a:solidFill>
                  <a:srgbClr val="610E97"/>
                </a:solidFill>
              </a:rPr>
              <a:t>Consideraciones Orgánico Administrativas</a:t>
            </a: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2400" y="819322"/>
            <a:ext cx="2305050" cy="196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dirty="0" smtClean="0">
                <a:solidFill>
                  <a:srgbClr val="FCFCFC"/>
                </a:solidFill>
              </a:rPr>
              <a:t>5</a:t>
            </a:r>
            <a:r>
              <a:rPr lang="es-MX" sz="3600" dirty="0" smtClean="0">
                <a:solidFill>
                  <a:srgbClr val="FCFCFC"/>
                </a:solidFill>
              </a:rPr>
              <a:t/>
            </a:r>
            <a:br>
              <a:rPr lang="es-MX" sz="3600" dirty="0" smtClean="0">
                <a:solidFill>
                  <a:srgbClr val="FCFCFC"/>
                </a:solidFill>
              </a:rPr>
            </a:br>
            <a:endParaRPr lang="es-MX" sz="3600" dirty="0">
              <a:solidFill>
                <a:srgbClr val="FCFC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7650" y="159039"/>
            <a:ext cx="10044113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500" dirty="0" smtClean="0">
                <a:solidFill>
                  <a:srgbClr val="FCFCFC"/>
                </a:solidFill>
              </a:rPr>
              <a:t>Para la asignación de formatos</a:t>
            </a:r>
            <a:endParaRPr lang="es-MX" sz="4500" dirty="0">
              <a:solidFill>
                <a:srgbClr val="FCFCF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9568" y="3914327"/>
            <a:ext cx="4212432" cy="2246769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Escenario 2</a:t>
            </a:r>
          </a:p>
          <a:p>
            <a:pPr algn="just"/>
            <a:r>
              <a:rPr lang="es-MX" sz="2000" dirty="0"/>
              <a:t>El formato es llenado </a:t>
            </a:r>
            <a:r>
              <a:rPr lang="es-MX" sz="2000" b="1" dirty="0"/>
              <a:t>de manera completa</a:t>
            </a:r>
            <a:r>
              <a:rPr lang="es-MX" sz="2000" dirty="0"/>
              <a:t> (en todos sus campos) </a:t>
            </a:r>
            <a:r>
              <a:rPr lang="es-MX" sz="2000" b="1" dirty="0"/>
              <a:t>por más de una Unidad Administrativa </a:t>
            </a:r>
            <a:r>
              <a:rPr lang="es-MX" sz="2000" dirty="0"/>
              <a:t>o área. El formato podrá ser relacionado a todas las Unidades Administrativas necesarias.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931568" y="3468910"/>
            <a:ext cx="4860133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Escenario 3</a:t>
            </a:r>
          </a:p>
          <a:p>
            <a:pPr algn="just"/>
            <a:r>
              <a:rPr lang="es-MX" sz="2000" dirty="0"/>
              <a:t>El formato es llenado de </a:t>
            </a:r>
            <a:r>
              <a:rPr lang="es-MX" sz="2000" b="1" dirty="0"/>
              <a:t>manera parcial </a:t>
            </a:r>
            <a:r>
              <a:rPr lang="es-MX" sz="2000" dirty="0"/>
              <a:t>(algunos campos) por una Unidad Administrativa y los </a:t>
            </a:r>
            <a:r>
              <a:rPr lang="es-MX" sz="2000" b="1" dirty="0"/>
              <a:t>demás campos (o el resto de los campos) por otra u otras </a:t>
            </a:r>
            <a:r>
              <a:rPr lang="es-MX" sz="2000" dirty="0"/>
              <a:t>Unidades Administrativas. En este caso, tendrá que existir una coordinación entre las áreas, a efecto de que una de ellas concentre y cargue la información en el SIPOT.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181413" y="1704344"/>
            <a:ext cx="7681285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/>
              <a:t>Escenario 1</a:t>
            </a:r>
            <a:r>
              <a:rPr lang="es-MX" sz="2000" dirty="0"/>
              <a:t>: </a:t>
            </a:r>
            <a:r>
              <a:rPr lang="es-MX" sz="2000" b="1" dirty="0"/>
              <a:t>El formato es llenado en su totalidad por una Unidad administrativa o área</a:t>
            </a:r>
            <a:r>
              <a:rPr lang="es-MX" sz="2000" dirty="0"/>
              <a:t> y, dependiendo del volumen de la información o de la distribución de ésta dentro del área, la información podrá ser capturada en el SIPOT por una o más personas, utilizando la misma clave de la Unidad Administrativa.</a:t>
            </a:r>
          </a:p>
        </p:txBody>
      </p:sp>
    </p:spTree>
    <p:extLst>
      <p:ext uri="{BB962C8B-B14F-4D97-AF65-F5344CB8AC3E}">
        <p14:creationId xmlns:p14="http://schemas.microsoft.com/office/powerpoint/2010/main" val="8837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34"/>
            <a:ext cx="10044113" cy="774030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16568" y="95982"/>
            <a:ext cx="9610976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Requerimientos para operar SIPOT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3294428" y="6295200"/>
            <a:ext cx="2627052" cy="9111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000" b="1" dirty="0" smtClean="0">
                <a:latin typeface="Century Gothic" panose="020B0502020202020204" pitchFamily="34" charset="0"/>
              </a:rPr>
              <a:t>Contar </a:t>
            </a:r>
            <a:r>
              <a:rPr lang="es-MX" sz="2000" b="1" dirty="0">
                <a:latin typeface="Century Gothic" panose="020B0502020202020204" pitchFamily="34" charset="0"/>
              </a:rPr>
              <a:t>con los Lineamientos Técnicos Generales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784" y="2824259"/>
            <a:ext cx="811311" cy="800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548" y="2869866"/>
            <a:ext cx="1011500" cy="64788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16616" y="3568598"/>
            <a:ext cx="2936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Century Gothic" panose="020B0502020202020204" pitchFamily="34" charset="0"/>
              </a:rPr>
              <a:t>Equipo de cómputo</a:t>
            </a:r>
          </a:p>
          <a:p>
            <a:pPr algn="ctr"/>
            <a:r>
              <a:rPr lang="es-MX" sz="2000" b="1" dirty="0" smtClean="0">
                <a:latin typeface="Century Gothic" panose="020B0502020202020204" pitchFamily="34" charset="0"/>
              </a:rPr>
              <a:t>con acceso a Internet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636038" y="3549808"/>
            <a:ext cx="2010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Century Gothic" panose="020B0502020202020204" pitchFamily="34" charset="0"/>
              </a:rPr>
              <a:t>Navegador</a:t>
            </a:r>
          </a:p>
          <a:p>
            <a:pPr algn="ctr"/>
            <a:r>
              <a:rPr lang="es-MX" sz="2000" b="1" dirty="0" smtClean="0">
                <a:latin typeface="Century Gothic" panose="020B0502020202020204" pitchFamily="34" charset="0"/>
              </a:rPr>
              <a:t> de Internet</a:t>
            </a:r>
          </a:p>
        </p:txBody>
      </p:sp>
      <p:pic>
        <p:nvPicPr>
          <p:cNvPr id="1028" name="Picture 4" descr="http://www.pictotraductor.com/img/pictogramas/C1346166604452.png"/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333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1" y="1932715"/>
            <a:ext cx="1829752" cy="18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591668" y="3900063"/>
            <a:ext cx="333561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>
                <a:latin typeface="Century Gothic" panose="020B0502020202020204" pitchFamily="34" charset="0"/>
              </a:rPr>
              <a:t>Usuario y Contraseña</a:t>
            </a:r>
          </a:p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Sujetos Obligados: serán remitidos a través de los Órganos Garantes. </a:t>
            </a:r>
          </a:p>
          <a:p>
            <a:pPr algn="just"/>
            <a:r>
              <a:rPr lang="es-MX" sz="1800" dirty="0" smtClean="0">
                <a:latin typeface="Century Gothic" panose="020B0502020202020204" pitchFamily="34" charset="0"/>
              </a:rPr>
              <a:t>Unidades Administrativas: creados y distribuidos por la Unidad de Transparencia de su Sujeto Obligado.</a:t>
            </a:r>
          </a:p>
        </p:txBody>
      </p:sp>
      <p:pic>
        <p:nvPicPr>
          <p:cNvPr id="1030" name="Picture 6" descr="http://tuicono.com/img-tuicono.com/e/excel/excel-icons-free-icons-in-office-2013-hd-icon-search-engin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4667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40" y="4965117"/>
            <a:ext cx="1464264" cy="146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00840" y="6299872"/>
            <a:ext cx="21675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 smtClean="0">
                <a:latin typeface="Century Gothic" panose="020B0502020202020204" pitchFamily="34" charset="0"/>
              </a:rPr>
              <a:t>Conocimiento</a:t>
            </a:r>
          </a:p>
          <a:p>
            <a:pPr algn="ctr"/>
            <a:r>
              <a:rPr lang="es-MX" sz="2000" b="1" dirty="0" smtClean="0">
                <a:latin typeface="Century Gothic" panose="020B0502020202020204" pitchFamily="34" charset="0"/>
              </a:rPr>
              <a:t>básico de Excel</a:t>
            </a:r>
            <a:endParaRPr lang="es-MX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79536" y="2592916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 smtClean="0">
                <a:latin typeface="Century Gothic" panose="020B0502020202020204" pitchFamily="34" charset="0"/>
              </a:rPr>
              <a:t>1</a:t>
            </a:r>
            <a:endParaRPr lang="es-MX" sz="7000" b="1" dirty="0"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324223" y="2614177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060844" y="3613304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 smtClean="0">
                <a:latin typeface="Century Gothic" panose="020B0502020202020204" pitchFamily="34" charset="0"/>
              </a:rPr>
              <a:t>3</a:t>
            </a:r>
            <a:endParaRPr lang="es-MX" sz="7000" b="1" dirty="0">
              <a:latin typeface="Century Gothic" panose="020B0502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93194" y="5292118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 smtClean="0">
                <a:latin typeface="Century Gothic" panose="020B0502020202020204" pitchFamily="34" charset="0"/>
              </a:rPr>
              <a:t>4</a:t>
            </a:r>
            <a:endParaRPr lang="es-MX" sz="7000" b="1" dirty="0">
              <a:latin typeface="Century Gothic" panose="020B0502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266870" y="5335787"/>
            <a:ext cx="57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 smtClean="0">
                <a:latin typeface="Century Gothic" panose="020B0502020202020204" pitchFamily="34" charset="0"/>
              </a:rPr>
              <a:t>5</a:t>
            </a:r>
            <a:endParaRPr lang="es-MX" sz="7000" b="1" dirty="0">
              <a:latin typeface="Century Gothic" panose="020B0502020202020204" pitchFamily="34" charset="0"/>
            </a:endParaRPr>
          </a:p>
        </p:txBody>
      </p:sp>
      <p:pic>
        <p:nvPicPr>
          <p:cNvPr id="23" name="3 Imagen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53" y="4908155"/>
            <a:ext cx="1272272" cy="13870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0324" t="39147" r="59670" b="39133"/>
          <a:stretch/>
        </p:blipFill>
        <p:spPr>
          <a:xfrm>
            <a:off x="6678715" y="1628021"/>
            <a:ext cx="2886145" cy="20372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97" y="1685441"/>
            <a:ext cx="407503" cy="30562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7" y="1685441"/>
            <a:ext cx="407503" cy="305627"/>
          </a:xfrm>
          <a:prstGeom prst="rect">
            <a:avLst/>
          </a:prstGeom>
        </p:spPr>
      </p:pic>
      <p:pic>
        <p:nvPicPr>
          <p:cNvPr id="9" name="Imagen 8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5671" y="1937791"/>
            <a:ext cx="714293" cy="709594"/>
          </a:xfrm>
          <a:prstGeom prst="rect">
            <a:avLst/>
          </a:prstGeom>
          <a:noFill/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9137" y="1901056"/>
            <a:ext cx="743958" cy="7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" y="17857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7651" y="159039"/>
            <a:ext cx="9601200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900" dirty="0" smtClean="0">
                <a:solidFill>
                  <a:srgbClr val="FCFCFC"/>
                </a:solidFill>
              </a:rPr>
              <a:t>Para cargar información contenida en formatos de </a:t>
            </a:r>
            <a:r>
              <a:rPr lang="es-MX" sz="3900" dirty="0" err="1" smtClean="0">
                <a:solidFill>
                  <a:srgbClr val="FCFCFC"/>
                </a:solidFill>
              </a:rPr>
              <a:t>excel</a:t>
            </a:r>
            <a:r>
              <a:rPr lang="es-MX" sz="3900" dirty="0" smtClean="0">
                <a:solidFill>
                  <a:srgbClr val="FCFCFC"/>
                </a:solidFill>
              </a:rPr>
              <a:t> (XLS)</a:t>
            </a:r>
            <a:endParaRPr lang="es-MX" sz="3900" dirty="0">
              <a:solidFill>
                <a:srgbClr val="FCFCF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7505" y="1721278"/>
            <a:ext cx="9641346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Escenario 1</a:t>
            </a:r>
            <a:r>
              <a:rPr lang="es-MX" sz="2000" dirty="0"/>
              <a:t>: </a:t>
            </a:r>
            <a:r>
              <a:rPr lang="es-MX" sz="2000" b="1" dirty="0"/>
              <a:t>Formato llenado en su totalidad por una Unidad Administrativa</a:t>
            </a:r>
            <a:r>
              <a:rPr lang="es-MX" sz="2000" dirty="0"/>
              <a:t>. El responsable del usuario descarga el archivo del SIPOT y lo distribuye entre el número de personas necesarias que capturarán la información. Acto seguido, el responsable del usuario concentra la información y la carga en el SIPOT.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47651" y="3508614"/>
            <a:ext cx="5124449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Escenario 2</a:t>
            </a:r>
            <a:r>
              <a:rPr lang="es-MX" sz="2000" dirty="0"/>
              <a:t>: El formato es llenado de </a:t>
            </a:r>
            <a:r>
              <a:rPr lang="es-MX" sz="2000" b="1" dirty="0"/>
              <a:t>manera completa</a:t>
            </a:r>
            <a:r>
              <a:rPr lang="es-MX" sz="2000" dirty="0"/>
              <a:t> por </a:t>
            </a:r>
            <a:r>
              <a:rPr lang="es-MX" sz="2000" b="1" dirty="0"/>
              <a:t>más de una Unidad </a:t>
            </a:r>
            <a:r>
              <a:rPr lang="es-MX" sz="2000" dirty="0"/>
              <a:t>Administrativa. En este caso, cada Unidad Administrativa descarga el formato y captura la información que le corresponde para luego cargarla al SIPOT. Solamente el usuario de Organismo garante podrá ver la información completa que hayan capturado las áreas.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12607" y="3278410"/>
            <a:ext cx="4236244" cy="31700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Escenario 3</a:t>
            </a:r>
          </a:p>
          <a:p>
            <a:pPr algn="just"/>
            <a:r>
              <a:rPr lang="es-MX" sz="2000" dirty="0"/>
              <a:t>El formato es llenado de </a:t>
            </a:r>
            <a:r>
              <a:rPr lang="es-MX" sz="2000" b="1" dirty="0"/>
              <a:t>manera parcial</a:t>
            </a:r>
            <a:r>
              <a:rPr lang="es-MX" sz="2000" dirty="0"/>
              <a:t> por una Unidad Administrativa y los </a:t>
            </a:r>
            <a:r>
              <a:rPr lang="es-MX" sz="2000" b="1" dirty="0"/>
              <a:t>demás campos por otra u otras </a:t>
            </a:r>
            <a:r>
              <a:rPr lang="es-MX" sz="2000" dirty="0"/>
              <a:t>Unidades Administrativas. En este caso, las unidades administrativas involucradas podrán descargar el formato, pero una de ellas tendrá coordinar la concentración de la información para subirla al SIPOT.</a:t>
            </a:r>
          </a:p>
        </p:txBody>
      </p:sp>
    </p:spTree>
    <p:extLst>
      <p:ext uri="{BB962C8B-B14F-4D97-AF65-F5344CB8AC3E}">
        <p14:creationId xmlns:p14="http://schemas.microsoft.com/office/powerpoint/2010/main" val="20988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7651" y="159039"/>
            <a:ext cx="9601200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900" dirty="0" smtClean="0">
                <a:solidFill>
                  <a:srgbClr val="FCFCFC"/>
                </a:solidFill>
              </a:rPr>
              <a:t>Actualización y conservación de la información</a:t>
            </a:r>
            <a:endParaRPr lang="es-MX" sz="3900" dirty="0">
              <a:solidFill>
                <a:srgbClr val="FCFCF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7651" y="1903850"/>
            <a:ext cx="752474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spcAft>
                <a:spcPts val="1200"/>
              </a:spcAft>
            </a:pP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ARTÍCULO 70: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Información vigente: </a:t>
            </a: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10 fracciones 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más un formato de otra fracción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Información vigente y solo del ejercicio en curso: </a:t>
            </a: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2 fracciones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, más un formato de otra fracción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Información del ejercicio en curso y la del semestre anterior: </a:t>
            </a: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1 fracción (inventarios)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Información del ejercicio en curso y la del ejercicio anterior: </a:t>
            </a: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13 fracciones</a:t>
            </a:r>
          </a:p>
          <a:p>
            <a:pPr marL="342900" indent="-342900" algn="just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El resto de las fracciones tienen periodo de conservación anterior al 5 de mayo de 2015; sin embargo, </a:t>
            </a:r>
            <a:r>
              <a:rPr lang="es-MX" sz="2100" u="sng" dirty="0">
                <a:solidFill>
                  <a:prstClr val="black"/>
                </a:solidFill>
                <a:latin typeface="Century Gothic" panose="020B0502020202020204"/>
              </a:rPr>
              <a:t>solo se capturarán si la ley local ya requería la publicación de esta información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119450" y="3135700"/>
            <a:ext cx="1729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Aft>
                <a:spcPts val="1200"/>
              </a:spcAft>
            </a:pP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Solamente capturar ejercicio 2016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924800" y="4739451"/>
            <a:ext cx="1924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Aft>
                <a:spcPts val="1200"/>
              </a:spcAft>
            </a:pP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Ejercicios 2015 y 2016</a:t>
            </a:r>
          </a:p>
        </p:txBody>
      </p:sp>
      <p:sp>
        <p:nvSpPr>
          <p:cNvPr id="8" name="Cerrar llave 7"/>
          <p:cNvSpPr/>
          <p:nvPr/>
        </p:nvSpPr>
        <p:spPr>
          <a:xfrm>
            <a:off x="7730151" y="2593779"/>
            <a:ext cx="389299" cy="2145672"/>
          </a:xfrm>
          <a:prstGeom prst="rightBrace">
            <a:avLst/>
          </a:prstGeom>
          <a:noFill/>
          <a:ln w="31750" cap="rnd" cmpd="sng" algn="ctr">
            <a:solidFill>
              <a:srgbClr val="9B6BF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9" name="Cerrar llave 8"/>
          <p:cNvSpPr/>
          <p:nvPr/>
        </p:nvSpPr>
        <p:spPr>
          <a:xfrm>
            <a:off x="7715250" y="4816678"/>
            <a:ext cx="389299" cy="619249"/>
          </a:xfrm>
          <a:prstGeom prst="rightBrace">
            <a:avLst/>
          </a:prstGeom>
          <a:noFill/>
          <a:ln w="31750" cap="rnd" cmpd="sng" algn="ctr">
            <a:solidFill>
              <a:srgbClr val="9B6BF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86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4113" cy="77403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47651" y="159039"/>
            <a:ext cx="9601200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900" dirty="0" smtClean="0">
                <a:solidFill>
                  <a:srgbClr val="FCFCFC"/>
                </a:solidFill>
              </a:rPr>
              <a:t>Soporte Técnico / Niveles de Atención</a:t>
            </a:r>
            <a:endParaRPr lang="es-MX" sz="3900" dirty="0">
              <a:solidFill>
                <a:srgbClr val="FCFCFC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7650" y="1801452"/>
            <a:ext cx="960120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buFont typeface="+mj-lt"/>
              <a:buAutoNum type="arabicPeriod"/>
            </a:pP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Primer nivel de atención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: áreas de tecnologías de los </a:t>
            </a: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sujetos obligados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, darán asistencia y soporte en los sistemas de la Plataforma Nacional, equipo de cómputo y comunicaciones.</a:t>
            </a:r>
          </a:p>
          <a:p>
            <a:pPr algn="just" defTabSz="914400"/>
            <a:endParaRPr lang="es-MX" sz="21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342900" indent="-342900" algn="just" defTabSz="914400">
              <a:buFont typeface="+mj-lt"/>
              <a:buAutoNum type="arabicPeriod" startAt="2"/>
            </a:pP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Segundo nivel de atención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: áreas de tecnologías de los </a:t>
            </a: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organismos garantes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, quienes darán asistencia y soporte en la gestión de solicitudes de información y sustanciación en recursos de revisión, así como en la administración, revisión y validación de los documentos y archivos a incorporar en la Plataforma Nacional.</a:t>
            </a:r>
          </a:p>
          <a:p>
            <a:pPr algn="just" defTabSz="914400"/>
            <a:endParaRPr lang="es-MX" sz="21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342900" indent="-342900" algn="just" defTabSz="914400">
              <a:buFont typeface="+mj-lt"/>
              <a:buAutoNum type="arabicPeriod" startAt="3"/>
            </a:pP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Tercer nivel de atención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: será brindado por el área de tecnologías del </a:t>
            </a:r>
            <a:r>
              <a:rPr lang="es-MX" sz="2100" b="1" dirty="0">
                <a:solidFill>
                  <a:prstClr val="black"/>
                </a:solidFill>
                <a:latin typeface="Century Gothic" panose="020B0502020202020204"/>
              </a:rPr>
              <a:t>INAI</a:t>
            </a:r>
            <a:r>
              <a:rPr lang="es-MX" sz="2100" dirty="0">
                <a:solidFill>
                  <a:prstClr val="black"/>
                </a:solidFill>
                <a:latin typeface="Century Gothic" panose="020B0502020202020204"/>
              </a:rPr>
              <a:t>, que dará asistencia y soporte para las mejoras y funcionalidad en la operación de la Plataforma Nacional, así como en la resolución de problemas que se presenten en la configuración general.</a:t>
            </a:r>
          </a:p>
        </p:txBody>
      </p:sp>
    </p:spTree>
    <p:extLst>
      <p:ext uri="{BB962C8B-B14F-4D97-AF65-F5344CB8AC3E}">
        <p14:creationId xmlns:p14="http://schemas.microsoft.com/office/powerpoint/2010/main" val="22040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"/>
            <a:ext cx="10044113" cy="7738906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04801" y="901989"/>
            <a:ext cx="6819899" cy="966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8000" dirty="0" smtClean="0">
                <a:solidFill>
                  <a:srgbClr val="FCFCFC"/>
                </a:solidFill>
              </a:rPr>
              <a:t>¡Muchas gracias</a:t>
            </a:r>
          </a:p>
          <a:p>
            <a:pPr algn="ctr"/>
            <a:r>
              <a:rPr lang="es-MX" sz="6000" dirty="0" smtClean="0">
                <a:solidFill>
                  <a:srgbClr val="FCFCFC"/>
                </a:solidFill>
              </a:rPr>
              <a:t> por su atención!</a:t>
            </a:r>
            <a:endParaRPr lang="es-MX" sz="6000" dirty="0">
              <a:solidFill>
                <a:srgbClr val="FCFCFC"/>
              </a:solidFill>
            </a:endParaRPr>
          </a:p>
        </p:txBody>
      </p:sp>
      <p:sp>
        <p:nvSpPr>
          <p:cNvPr id="5" name="15 Rectángulo"/>
          <p:cNvSpPr/>
          <p:nvPr/>
        </p:nvSpPr>
        <p:spPr>
          <a:xfrm>
            <a:off x="1218381" y="5452929"/>
            <a:ext cx="73448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2600" b="1" cap="small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Lorena Rodríguez Saiz</a:t>
            </a:r>
          </a:p>
          <a:p>
            <a:pPr algn="ctr">
              <a:spcAft>
                <a:spcPts val="600"/>
              </a:spcAft>
            </a:pPr>
            <a:r>
              <a:rPr lang="es-MX" sz="2600" b="1" cap="small" dirty="0" smtClean="0">
                <a:solidFill>
                  <a:srgbClr val="610E97"/>
                </a:solidFill>
                <a:latin typeface="Century Gothic" panose="020B0502020202020204" pitchFamily="34" charset="0"/>
              </a:rPr>
              <a:t>Tel</a:t>
            </a:r>
            <a:r>
              <a:rPr lang="es-MX" sz="2600" b="1" cap="small" dirty="0">
                <a:solidFill>
                  <a:srgbClr val="610E97"/>
                </a:solidFill>
                <a:latin typeface="Century Gothic" panose="020B0502020202020204" pitchFamily="34" charset="0"/>
              </a:rPr>
              <a:t>. (55) 5004 2400 Ext. 2441</a:t>
            </a:r>
          </a:p>
          <a:p>
            <a:pPr algn="ctr">
              <a:spcAft>
                <a:spcPts val="600"/>
              </a:spcAft>
            </a:pPr>
            <a:r>
              <a:rPr lang="es-MX" sz="2600" b="1" cap="small" dirty="0">
                <a:solidFill>
                  <a:srgbClr val="610E97"/>
                </a:solidFill>
                <a:latin typeface="Century Gothic" panose="020B0502020202020204" pitchFamily="34" charset="0"/>
              </a:rPr>
              <a:t>Tel INAI: 01 800 835 4324</a:t>
            </a:r>
          </a:p>
        </p:txBody>
      </p:sp>
      <p:sp>
        <p:nvSpPr>
          <p:cNvPr id="7" name="15 Rectángulo"/>
          <p:cNvSpPr/>
          <p:nvPr/>
        </p:nvSpPr>
        <p:spPr>
          <a:xfrm>
            <a:off x="576372" y="3780277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610E97"/>
                </a:solidFill>
                <a:latin typeface="Century Gothic" panose="020B0502020202020204" pitchFamily="34" charset="0"/>
              </a:rPr>
              <a:t>carlos.mendiola@inai.org.mx</a:t>
            </a:r>
          </a:p>
          <a:p>
            <a:pPr algn="ctr"/>
            <a:r>
              <a:rPr lang="es-MX" sz="2000" b="1" dirty="0">
                <a:solidFill>
                  <a:srgbClr val="610E97"/>
                </a:solidFill>
                <a:latin typeface="Century Gothic" panose="020B0502020202020204" pitchFamily="34" charset="0"/>
              </a:rPr>
              <a:t>arquimedes.martinez@inai.org.mx</a:t>
            </a:r>
          </a:p>
          <a:p>
            <a:pPr algn="ctr"/>
            <a:r>
              <a:rPr lang="es-MX" sz="2000" b="1" dirty="0">
                <a:solidFill>
                  <a:srgbClr val="610E97"/>
                </a:solidFill>
                <a:latin typeface="Century Gothic" panose="020B0502020202020204" pitchFamily="34" charset="0"/>
              </a:rPr>
              <a:t>jorge.alvarez@ina.org.mx</a:t>
            </a:r>
          </a:p>
          <a:p>
            <a:pPr algn="ctr"/>
            <a:r>
              <a:rPr lang="es-MX" sz="2000" b="1" dirty="0">
                <a:solidFill>
                  <a:srgbClr val="610E97"/>
                </a:solidFill>
                <a:latin typeface="Century Gothic" panose="020B0502020202020204" pitchFamily="34" charset="0"/>
              </a:rPr>
              <a:t>edgar.gomez@inai.org.mx</a:t>
            </a:r>
          </a:p>
        </p:txBody>
      </p:sp>
    </p:spTree>
    <p:extLst>
      <p:ext uri="{BB962C8B-B14F-4D97-AF65-F5344CB8AC3E}">
        <p14:creationId xmlns:p14="http://schemas.microsoft.com/office/powerpoint/2010/main" val="6346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33137" y="144553"/>
            <a:ext cx="8398042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¿Qué es SIPOT?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2309" y="2285275"/>
            <a:ext cx="52581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4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Sistema de Portales de Obligaciones de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Transparencia</a:t>
            </a:r>
          </a:p>
          <a:p>
            <a:pPr marL="457200" indent="-457200" algn="just" defTabSz="914400">
              <a:buFont typeface="Arial" panose="020B0604020202020204" pitchFamily="34" charset="0"/>
              <a:buChar char="•"/>
            </a:pPr>
            <a:endParaRPr lang="es-MX" sz="20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457200" indent="-457200" algn="just" defTabSz="9144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Herramienta electrónica.</a:t>
            </a:r>
          </a:p>
          <a:p>
            <a:pPr marL="457200" indent="-457200" algn="just" defTabSz="914400">
              <a:buFont typeface="Arial" panose="020B0604020202020204" pitchFamily="34" charset="0"/>
              <a:buChar char="•"/>
            </a:pPr>
            <a:endParaRPr lang="es-MX" sz="2000" b="1" dirty="0" smtClean="0">
              <a:solidFill>
                <a:prstClr val="black"/>
              </a:solidFill>
              <a:latin typeface="Century Gothic" panose="020B0502020202020204"/>
            </a:endParaRPr>
          </a:p>
          <a:p>
            <a:pPr marL="457200" indent="-457200" algn="just" defTabSz="91440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prstClr val="black"/>
                </a:solidFill>
                <a:latin typeface="Century Gothic" panose="020B0502020202020204"/>
              </a:rPr>
              <a:t>A </a:t>
            </a:r>
            <a:r>
              <a:rPr lang="es-MX" sz="2000" b="1" dirty="0">
                <a:solidFill>
                  <a:prstClr val="black"/>
                </a:solidFill>
                <a:latin typeface="Century Gothic" panose="020B0502020202020204"/>
              </a:rPr>
              <a:t>través de </a:t>
            </a:r>
            <a:r>
              <a:rPr lang="es-MX" sz="2000" b="1" dirty="0" smtClean="0">
                <a:solidFill>
                  <a:prstClr val="black"/>
                </a:solidFill>
                <a:latin typeface="Century Gothic" panose="020B0502020202020204"/>
              </a:rPr>
              <a:t>ella los </a:t>
            </a:r>
            <a:r>
              <a:rPr lang="es-MX" sz="2000" b="1" dirty="0">
                <a:solidFill>
                  <a:prstClr val="black"/>
                </a:solidFill>
                <a:latin typeface="Century Gothic" panose="020B0502020202020204"/>
              </a:rPr>
              <a:t>Sujetos Obligados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s-MX" sz="2000" b="1" dirty="0" smtClean="0">
                <a:solidFill>
                  <a:prstClr val="black"/>
                </a:solidFill>
                <a:latin typeface="Century Gothic" panose="020B0502020202020204"/>
              </a:rPr>
              <a:t>ponen </a:t>
            </a:r>
            <a:r>
              <a:rPr lang="es-MX" sz="2000" b="1" dirty="0">
                <a:solidFill>
                  <a:prstClr val="black"/>
                </a:solidFill>
                <a:latin typeface="Century Gothic" panose="020B0502020202020204"/>
              </a:rPr>
              <a:t>al alcance de </a:t>
            </a:r>
            <a:r>
              <a:rPr lang="es-MX" sz="2000" b="1" dirty="0" smtClean="0">
                <a:solidFill>
                  <a:prstClr val="black"/>
                </a:solidFill>
                <a:latin typeface="Century Gothic" panose="020B0502020202020204"/>
              </a:rPr>
              <a:t>particulares </a:t>
            </a:r>
            <a:r>
              <a:rPr lang="es-MX" sz="2000" b="1" dirty="0">
                <a:solidFill>
                  <a:prstClr val="black"/>
                </a:solidFill>
                <a:latin typeface="Century Gothic" panose="020B0502020202020204"/>
              </a:rPr>
              <a:t>la información de las obligaciones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 de Transparencia contenidas en la Ley General, Ley Federal o Ley Local.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82" y="2356513"/>
            <a:ext cx="4283242" cy="30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0044113" cy="774030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8757" y="156583"/>
            <a:ext cx="9610976" cy="146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dirty="0" smtClean="0">
                <a:solidFill>
                  <a:srgbClr val="FCFCFC"/>
                </a:solidFill>
              </a:rPr>
              <a:t>Relación Lineamientos-SIPOT</a:t>
            </a:r>
            <a:r>
              <a:rPr lang="es-MX" sz="4000" dirty="0" smtClean="0">
                <a:solidFill>
                  <a:srgbClr val="FCFCFC"/>
                </a:solidFill>
              </a:rPr>
              <a:t/>
            </a:r>
            <a:br>
              <a:rPr lang="es-MX" sz="4000" dirty="0" smtClean="0">
                <a:solidFill>
                  <a:srgbClr val="FCFCFC"/>
                </a:solidFill>
              </a:rPr>
            </a:br>
            <a:endParaRPr lang="es-MX" sz="4000" dirty="0">
              <a:solidFill>
                <a:srgbClr val="FCFCFC"/>
              </a:solidFill>
            </a:endParaRPr>
          </a:p>
        </p:txBody>
      </p:sp>
      <p:pic>
        <p:nvPicPr>
          <p:cNvPr id="9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9" y="1780675"/>
            <a:ext cx="2803145" cy="387416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Flecha izquierda y derecha 13"/>
          <p:cNvSpPr/>
          <p:nvPr/>
        </p:nvSpPr>
        <p:spPr>
          <a:xfrm>
            <a:off x="3329426" y="3624939"/>
            <a:ext cx="2436160" cy="490772"/>
          </a:xfrm>
          <a:prstGeom prst="leftRightArrow">
            <a:avLst/>
          </a:prstGeom>
          <a:gradFill rotWithShape="1">
            <a:gsLst>
              <a:gs pos="0">
                <a:srgbClr val="9B6BF2">
                  <a:tint val="98000"/>
                  <a:lumMod val="114000"/>
                </a:srgbClr>
              </a:gs>
              <a:gs pos="100000">
                <a:srgbClr val="9B6BF2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065127" y="4379724"/>
            <a:ext cx="302886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2000"/>
              </a:lnSpc>
            </a:pPr>
            <a:r>
              <a:rPr lang="es-MX" sz="2400" b="1" dirty="0">
                <a:solidFill>
                  <a:prstClr val="black"/>
                </a:solidFill>
                <a:latin typeface="Century Gothic" panose="020B0502020202020204"/>
              </a:rPr>
              <a:t>Base de datos estructurada</a:t>
            </a:r>
            <a:endParaRPr lang="es-MX" sz="24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88757" y="5865913"/>
            <a:ext cx="603688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2000"/>
              </a:lnSpc>
            </a:pP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Los Lineamientos 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Técnicos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Generales, aprobados por el Pleno del </a:t>
            </a:r>
            <a:r>
              <a:rPr lang="es-MX" sz="2000" b="1" dirty="0" smtClean="0">
                <a:solidFill>
                  <a:prstClr val="black"/>
                </a:solidFill>
                <a:latin typeface="Century Gothic" panose="020B0502020202020204"/>
              </a:rPr>
              <a:t>SNT el 13 de abril de 2016 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y publicados en el </a:t>
            </a:r>
            <a:r>
              <a:rPr lang="es-MX" sz="2000" b="1" dirty="0" smtClean="0">
                <a:solidFill>
                  <a:prstClr val="black"/>
                </a:solidFill>
                <a:latin typeface="Century Gothic" panose="020B0502020202020204"/>
              </a:rPr>
              <a:t>DOF el 4 de mayo</a:t>
            </a:r>
            <a:r>
              <a:rPr lang="es-MX" sz="2000" dirty="0" smtClean="0">
                <a:solidFill>
                  <a:prstClr val="black"/>
                </a:solidFill>
                <a:latin typeface="Century Gothic" panose="020B0502020202020204"/>
              </a:rPr>
              <a:t>, establecen</a:t>
            </a:r>
            <a:r>
              <a:rPr lang="es-MX" sz="2000" dirty="0">
                <a:solidFill>
                  <a:prstClr val="black"/>
                </a:solidFill>
                <a:latin typeface="Century Gothic" panose="020B0502020202020204"/>
              </a:rPr>
              <a:t>: políticas, criterios y formatos para cargar información en el </a:t>
            </a:r>
            <a:r>
              <a:rPr lang="es-MX" sz="2000" b="1" dirty="0">
                <a:solidFill>
                  <a:prstClr val="black"/>
                </a:solidFill>
                <a:latin typeface="Century Gothic" panose="020B0502020202020204"/>
              </a:rPr>
              <a:t>SIPOT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63084" t="35023" r="21446" b="30768"/>
          <a:stretch/>
        </p:blipFill>
        <p:spPr>
          <a:xfrm>
            <a:off x="5886862" y="2267026"/>
            <a:ext cx="3941412" cy="29546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1226</TotalTime>
  <Words>2447</Words>
  <Application>Microsoft Office PowerPoint</Application>
  <PresentationFormat>Personalizado</PresentationFormat>
  <Paragraphs>244</Paragraphs>
  <Slides>73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82" baseType="lpstr">
      <vt:lpstr>Arial</vt:lpstr>
      <vt:lpstr>Arial Narrow</vt:lpstr>
      <vt:lpstr>Calibri</vt:lpstr>
      <vt:lpstr>Calibri Light</vt:lpstr>
      <vt:lpstr>Century Gothic</vt:lpstr>
      <vt:lpstr>Times New Roman</vt:lpstr>
      <vt:lpstr>Wingdings</vt:lpstr>
      <vt:lpstr>Wingdings 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Irma Silva Franco</cp:lastModifiedBy>
  <cp:revision>209</cp:revision>
  <dcterms:created xsi:type="dcterms:W3CDTF">2016-08-19T19:05:43Z</dcterms:created>
  <dcterms:modified xsi:type="dcterms:W3CDTF">2016-08-24T19:15:54Z</dcterms:modified>
</cp:coreProperties>
</file>